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handoutMasterIdLst>
    <p:handoutMasterId r:id="rId72"/>
  </p:handoutMasterIdLst>
  <p:sldIdLst>
    <p:sldId id="343" r:id="rId5"/>
    <p:sldId id="600" r:id="rId6"/>
    <p:sldId id="547" r:id="rId7"/>
    <p:sldId id="548" r:id="rId8"/>
    <p:sldId id="550" r:id="rId9"/>
    <p:sldId id="549" r:id="rId10"/>
    <p:sldId id="551" r:id="rId11"/>
    <p:sldId id="585" r:id="rId12"/>
    <p:sldId id="554" r:id="rId13"/>
    <p:sldId id="552" r:id="rId14"/>
    <p:sldId id="559" r:id="rId15"/>
    <p:sldId id="560" r:id="rId16"/>
    <p:sldId id="312" r:id="rId17"/>
    <p:sldId id="314" r:id="rId18"/>
    <p:sldId id="316" r:id="rId19"/>
    <p:sldId id="317" r:id="rId20"/>
    <p:sldId id="315" r:id="rId21"/>
    <p:sldId id="318" r:id="rId22"/>
    <p:sldId id="319" r:id="rId23"/>
    <p:sldId id="582" r:id="rId24"/>
    <p:sldId id="583" r:id="rId25"/>
    <p:sldId id="584" r:id="rId26"/>
    <p:sldId id="578" r:id="rId27"/>
    <p:sldId id="346" r:id="rId28"/>
    <p:sldId id="347" r:id="rId29"/>
    <p:sldId id="348" r:id="rId30"/>
    <p:sldId id="349" r:id="rId31"/>
    <p:sldId id="350" r:id="rId32"/>
    <p:sldId id="351" r:id="rId33"/>
    <p:sldId id="352" r:id="rId34"/>
    <p:sldId id="353" r:id="rId35"/>
    <p:sldId id="354" r:id="rId36"/>
    <p:sldId id="565" r:id="rId37"/>
    <p:sldId id="563" r:id="rId38"/>
    <p:sldId id="566" r:id="rId39"/>
    <p:sldId id="320" r:id="rId40"/>
    <p:sldId id="321" r:id="rId41"/>
    <p:sldId id="579" r:id="rId42"/>
    <p:sldId id="580" r:id="rId43"/>
    <p:sldId id="581" r:id="rId44"/>
    <p:sldId id="586" r:id="rId45"/>
    <p:sldId id="587" r:id="rId46"/>
    <p:sldId id="601" r:id="rId47"/>
    <p:sldId id="328" r:id="rId48"/>
    <p:sldId id="571" r:id="rId49"/>
    <p:sldId id="572" r:id="rId50"/>
    <p:sldId id="573" r:id="rId51"/>
    <p:sldId id="574" r:id="rId52"/>
    <p:sldId id="575" r:id="rId53"/>
    <p:sldId id="576" r:id="rId54"/>
    <p:sldId id="603" r:id="rId55"/>
    <p:sldId id="588" r:id="rId56"/>
    <p:sldId id="589" r:id="rId57"/>
    <p:sldId id="590" r:id="rId58"/>
    <p:sldId id="591" r:id="rId59"/>
    <p:sldId id="592" r:id="rId60"/>
    <p:sldId id="593" r:id="rId61"/>
    <p:sldId id="594" r:id="rId62"/>
    <p:sldId id="595" r:id="rId63"/>
    <p:sldId id="596" r:id="rId64"/>
    <p:sldId id="597" r:id="rId65"/>
    <p:sldId id="598" r:id="rId66"/>
    <p:sldId id="599" r:id="rId67"/>
    <p:sldId id="602" r:id="rId68"/>
    <p:sldId id="606" r:id="rId69"/>
    <p:sldId id="605"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62"/>
    <p:restoredTop sz="96327" autoAdjust="0"/>
  </p:normalViewPr>
  <p:slideViewPr>
    <p:cSldViewPr>
      <p:cViewPr varScale="1">
        <p:scale>
          <a:sx n="107" d="100"/>
          <a:sy n="107" d="100"/>
        </p:scale>
        <p:origin x="1816" y="176"/>
      </p:cViewPr>
      <p:guideLst>
        <p:guide orient="horz" pos="2160"/>
        <p:guide pos="2880"/>
      </p:guideLst>
    </p:cSldViewPr>
  </p:slideViewPr>
  <p:outlineViewPr>
    <p:cViewPr>
      <p:scale>
        <a:sx n="33" d="100"/>
        <a:sy n="33" d="100"/>
      </p:scale>
      <p:origin x="0" y="-11504"/>
    </p:cViewPr>
  </p:outlineViewPr>
  <p:notesTextViewPr>
    <p:cViewPr>
      <p:scale>
        <a:sx n="1" d="1"/>
        <a:sy n="1" d="1"/>
      </p:scale>
      <p:origin x="0" y="0"/>
    </p:cViewPr>
  </p:notesTextViewPr>
  <p:sorterViewPr>
    <p:cViewPr>
      <p:scale>
        <a:sx n="100" d="100"/>
        <a:sy n="100" d="100"/>
      </p:scale>
      <p:origin x="0" y="540"/>
    </p:cViewPr>
  </p:sorterViewPr>
  <p:notesViewPr>
    <p:cSldViewPr>
      <p:cViewPr varScale="1">
        <p:scale>
          <a:sx n="62" d="100"/>
          <a:sy n="62" d="100"/>
        </p:scale>
        <p:origin x="2371"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CFBC21-B782-FF4E-AF71-608ED8FDA0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00E4D3-5998-D040-B16A-5FDE94970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070A3C-09B3-7E47-9A7B-DEF0D9F1992C}" type="datetimeFigureOut">
              <a:rPr lang="en-US" smtClean="0"/>
              <a:t>10/4/22</a:t>
            </a:fld>
            <a:endParaRPr lang="en-US"/>
          </a:p>
        </p:txBody>
      </p:sp>
      <p:sp>
        <p:nvSpPr>
          <p:cNvPr id="4" name="Footer Placeholder 3">
            <a:extLst>
              <a:ext uri="{FF2B5EF4-FFF2-40B4-BE49-F238E27FC236}">
                <a16:creationId xmlns:a16="http://schemas.microsoft.com/office/drawing/2014/main" id="{2AEA4856-EC05-DF4B-AA46-7DCCE2817C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Copyright 2018, J Stanton and J Saltz</a:t>
            </a:r>
          </a:p>
        </p:txBody>
      </p:sp>
      <p:sp>
        <p:nvSpPr>
          <p:cNvPr id="5" name="Slide Number Placeholder 4">
            <a:extLst>
              <a:ext uri="{FF2B5EF4-FFF2-40B4-BE49-F238E27FC236}">
                <a16:creationId xmlns:a16="http://schemas.microsoft.com/office/drawing/2014/main" id="{6F960A16-FB56-0642-A64B-D7F72142CC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AFEC04-2338-6A4C-AEC3-DC188A6BA45A}" type="slidenum">
              <a:rPr lang="en-US" smtClean="0"/>
              <a:t>‹#›</a:t>
            </a:fld>
            <a:endParaRPr lang="en-US"/>
          </a:p>
        </p:txBody>
      </p:sp>
    </p:spTree>
    <p:extLst>
      <p:ext uri="{BB962C8B-B14F-4D97-AF65-F5344CB8AC3E}">
        <p14:creationId xmlns:p14="http://schemas.microsoft.com/office/powerpoint/2010/main" val="420325750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89D575-4354-B542-AF52-EE8EF523EC11}" type="datetimeFigureOut">
              <a:rPr lang="en-US" smtClean="0"/>
              <a:t>10/4/22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Copyright 2018, J Stanton and J Saltz</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55F873-1832-3F4A-A646-2DB4BE2E72D1}" type="slidenum">
              <a:rPr lang="en-US" smtClean="0"/>
              <a:t>‹#›</a:t>
            </a:fld>
            <a:endParaRPr lang="en-US"/>
          </a:p>
        </p:txBody>
      </p:sp>
    </p:spTree>
    <p:extLst>
      <p:ext uri="{BB962C8B-B14F-4D97-AF65-F5344CB8AC3E}">
        <p14:creationId xmlns:p14="http://schemas.microsoft.com/office/powerpoint/2010/main" val="4204995558"/>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Copyright 2018, J Stanton and J Saltz</a:t>
            </a:r>
          </a:p>
        </p:txBody>
      </p:sp>
      <p:sp>
        <p:nvSpPr>
          <p:cNvPr id="5" name="Slide Number Placeholder 4"/>
          <p:cNvSpPr>
            <a:spLocks noGrp="1"/>
          </p:cNvSpPr>
          <p:nvPr>
            <p:ph type="sldNum" sz="quarter" idx="11"/>
          </p:nvPr>
        </p:nvSpPr>
        <p:spPr/>
        <p:txBody>
          <a:bodyPr/>
          <a:lstStyle/>
          <a:p>
            <a:fld id="{B555F873-1832-3F4A-A646-2DB4BE2E72D1}" type="slidenum">
              <a:rPr lang="en-US" smtClean="0"/>
              <a:t>7</a:t>
            </a:fld>
            <a:endParaRPr lang="en-US"/>
          </a:p>
        </p:txBody>
      </p:sp>
    </p:spTree>
    <p:extLst>
      <p:ext uri="{BB962C8B-B14F-4D97-AF65-F5344CB8AC3E}">
        <p14:creationId xmlns:p14="http://schemas.microsoft.com/office/powerpoint/2010/main" val="283693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Copyright 2018, J Stanton and J Saltz</a:t>
            </a:r>
          </a:p>
        </p:txBody>
      </p:sp>
      <p:sp>
        <p:nvSpPr>
          <p:cNvPr id="5" name="Slide Number Placeholder 4"/>
          <p:cNvSpPr>
            <a:spLocks noGrp="1"/>
          </p:cNvSpPr>
          <p:nvPr>
            <p:ph type="sldNum" sz="quarter" idx="11"/>
          </p:nvPr>
        </p:nvSpPr>
        <p:spPr/>
        <p:txBody>
          <a:bodyPr/>
          <a:lstStyle/>
          <a:p>
            <a:fld id="{B555F873-1832-3F4A-A646-2DB4BE2E72D1}" type="slidenum">
              <a:rPr lang="en-US" smtClean="0"/>
              <a:t>9</a:t>
            </a:fld>
            <a:endParaRPr lang="en-US"/>
          </a:p>
        </p:txBody>
      </p:sp>
    </p:spTree>
    <p:extLst>
      <p:ext uri="{BB962C8B-B14F-4D97-AF65-F5344CB8AC3E}">
        <p14:creationId xmlns:p14="http://schemas.microsoft.com/office/powerpoint/2010/main" val="330214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Copyright 2018, J Stanton and J Saltz</a:t>
            </a:r>
          </a:p>
        </p:txBody>
      </p:sp>
      <p:sp>
        <p:nvSpPr>
          <p:cNvPr id="5" name="Slide Number Placeholder 4"/>
          <p:cNvSpPr>
            <a:spLocks noGrp="1"/>
          </p:cNvSpPr>
          <p:nvPr>
            <p:ph type="sldNum" sz="quarter" idx="11"/>
          </p:nvPr>
        </p:nvSpPr>
        <p:spPr/>
        <p:txBody>
          <a:bodyPr/>
          <a:lstStyle/>
          <a:p>
            <a:fld id="{B555F873-1832-3F4A-A646-2DB4BE2E72D1}" type="slidenum">
              <a:rPr lang="en-US" smtClean="0"/>
              <a:t>10</a:t>
            </a:fld>
            <a:endParaRPr lang="en-US"/>
          </a:p>
        </p:txBody>
      </p:sp>
    </p:spTree>
    <p:extLst>
      <p:ext uri="{BB962C8B-B14F-4D97-AF65-F5344CB8AC3E}">
        <p14:creationId xmlns:p14="http://schemas.microsoft.com/office/powerpoint/2010/main" val="243677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39473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884739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03665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199"/>
            <a:ext cx="9144000" cy="1143000"/>
          </a:xfrm>
          <a:solidFill>
            <a:schemeClr val="tx1">
              <a:lumMod val="75000"/>
              <a:lumOff val="25000"/>
            </a:schemeClr>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0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881263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168599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552230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419113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926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08644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10/4/22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639976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0" y="-2199"/>
            <a:ext cx="9144000" cy="1143000"/>
          </a:xfrm>
          <a:prstGeom prst="rect">
            <a:avLst/>
          </a:prstGeom>
          <a:solidFill>
            <a:schemeClr val="tx1">
              <a:lumMod val="75000"/>
              <a:lumOff val="25000"/>
            </a:schemeClr>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ct val="150000"/>
              </a:lnSpc>
            </a:pPr>
            <a:endParaRPr lang="en-US">
              <a:latin typeface="Franklin Gothic Medium" pitchFamily="34" charset="0"/>
            </a:endParaRPr>
          </a:p>
        </p:txBody>
      </p:sp>
    </p:spTree>
    <p:extLst>
      <p:ext uri="{BB962C8B-B14F-4D97-AF65-F5344CB8AC3E}">
        <p14:creationId xmlns:p14="http://schemas.microsoft.com/office/powerpoint/2010/main" val="160144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cs231n.github.io/convolutional-network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keras.io/examples/vision/mnist_convnet/"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19.tiff"/><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8226" y="1429710"/>
            <a:ext cx="7772400" cy="1470025"/>
          </a:xfrm>
          <a:solidFill>
            <a:schemeClr val="dk1">
              <a:alpha val="0"/>
            </a:schemeClr>
          </a:solidFill>
          <a:ln>
            <a:noFill/>
          </a:ln>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dirty="0">
                <a:solidFill>
                  <a:schemeClr val="tx1"/>
                </a:solidFill>
              </a:rPr>
              <a:t>Convolutional Neural Network Fundamentals</a:t>
            </a:r>
          </a:p>
        </p:txBody>
      </p:sp>
      <p:sp>
        <p:nvSpPr>
          <p:cNvPr id="3" name="Subtitle 2"/>
          <p:cNvSpPr>
            <a:spLocks noGrp="1"/>
          </p:cNvSpPr>
          <p:nvPr>
            <p:ph type="subTitle" idx="1"/>
          </p:nvPr>
        </p:nvSpPr>
        <p:spPr>
          <a:xfrm>
            <a:off x="1343526" y="3602516"/>
            <a:ext cx="6781800" cy="2417283"/>
          </a:xfrm>
        </p:spPr>
        <p:txBody>
          <a:bodyPr>
            <a:normAutofit/>
          </a:bodyPr>
          <a:lstStyle/>
          <a:p>
            <a:r>
              <a:rPr lang="en-US" dirty="0">
                <a:solidFill>
                  <a:schemeClr val="tx1"/>
                </a:solidFill>
              </a:rPr>
              <a:t>Daniel Acuna</a:t>
            </a:r>
          </a:p>
          <a:p>
            <a:endParaRPr lang="en-US" dirty="0">
              <a:solidFill>
                <a:schemeClr val="tx1"/>
              </a:solidFill>
            </a:endParaRPr>
          </a:p>
          <a:p>
            <a:r>
              <a:rPr lang="en-US" dirty="0">
                <a:solidFill>
                  <a:schemeClr val="tx1"/>
                </a:solidFill>
              </a:rPr>
              <a:t>acuna.io</a:t>
            </a:r>
          </a:p>
        </p:txBody>
      </p:sp>
      <p:sp>
        <p:nvSpPr>
          <p:cNvPr id="4" name="Subtitle 2">
            <a:extLst>
              <a:ext uri="{FF2B5EF4-FFF2-40B4-BE49-F238E27FC236}">
                <a16:creationId xmlns:a16="http://schemas.microsoft.com/office/drawing/2014/main" id="{919F18FE-FC5B-AE49-BD23-709F5ACA8EB9}"/>
              </a:ext>
            </a:extLst>
          </p:cNvPr>
          <p:cNvSpPr txBox="1">
            <a:spLocks/>
          </p:cNvSpPr>
          <p:nvPr/>
        </p:nvSpPr>
        <p:spPr>
          <a:xfrm>
            <a:off x="1371600" y="3886200"/>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639453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Larger Filters</a:t>
            </a:r>
            <a:endParaRPr lang="en-US" dirty="0"/>
          </a:p>
        </p:txBody>
      </p:sp>
      <p:sp>
        <p:nvSpPr>
          <p:cNvPr id="3" name="Content Placeholder 2"/>
          <p:cNvSpPr>
            <a:spLocks noGrp="1"/>
          </p:cNvSpPr>
          <p:nvPr>
            <p:ph idx="1"/>
          </p:nvPr>
        </p:nvSpPr>
        <p:spPr>
          <a:xfrm>
            <a:off x="151504" y="1538644"/>
            <a:ext cx="4420496" cy="4525963"/>
          </a:xfrm>
        </p:spPr>
        <p:txBody>
          <a:bodyPr vert="horz" lIns="91440" tIns="45720" rIns="91440" bIns="45720" rtlCol="0">
            <a:noAutofit/>
          </a:bodyPr>
          <a:lstStyle/>
          <a:p>
            <a:endParaRPr lang="en-US" sz="2000" dirty="0"/>
          </a:p>
          <a:p>
            <a:r>
              <a:rPr lang="en-US" sz="2000" dirty="0"/>
              <a:t>This diagram shows the result of </a:t>
            </a:r>
            <a:r>
              <a:rPr lang="en-US" sz="2000" i="1" dirty="0"/>
              <a:t>convolving</a:t>
            </a:r>
            <a:r>
              <a:rPr lang="en-US" sz="2000" dirty="0"/>
              <a:t> a seven by seven input with a three by three filter.</a:t>
            </a:r>
          </a:p>
          <a:p>
            <a:endParaRPr lang="en-US" sz="2000" dirty="0"/>
          </a:p>
          <a:p>
            <a:r>
              <a:rPr lang="en-US" sz="2000" dirty="0"/>
              <a:t>When a filter’s footprint is larger than a single pixel, we sometimes emphasize that quality by calling a </a:t>
            </a:r>
            <a:r>
              <a:rPr lang="en-US" sz="2000" i="1" dirty="0"/>
              <a:t>spatial filter.</a:t>
            </a:r>
          </a:p>
          <a:p>
            <a:endParaRPr lang="en-US" sz="2000" i="1" dirty="0"/>
          </a:p>
          <a:p>
            <a:r>
              <a:rPr lang="en-US" sz="2000" dirty="0"/>
              <a:t>We motivated our discussion by looking at spatial filters that can do things like blur an image or detect edges</a:t>
            </a:r>
          </a:p>
        </p:txBody>
      </p:sp>
      <p:sp>
        <p:nvSpPr>
          <p:cNvPr id="5" name="Rectangle 4"/>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pic>
        <p:nvPicPr>
          <p:cNvPr id="7" name="Picture 6"/>
          <p:cNvPicPr>
            <a:picLocks noChangeAspect="1"/>
          </p:cNvPicPr>
          <p:nvPr/>
        </p:nvPicPr>
        <p:blipFill>
          <a:blip r:embed="rId3"/>
          <a:stretch>
            <a:fillRect/>
          </a:stretch>
        </p:blipFill>
        <p:spPr>
          <a:xfrm>
            <a:off x="5046785" y="2157129"/>
            <a:ext cx="3695246" cy="3288991"/>
          </a:xfrm>
          <a:prstGeom prst="rect">
            <a:avLst/>
          </a:prstGeom>
        </p:spPr>
      </p:pic>
    </p:spTree>
    <p:extLst>
      <p:ext uri="{BB962C8B-B14F-4D97-AF65-F5344CB8AC3E}">
        <p14:creationId xmlns:p14="http://schemas.microsoft.com/office/powerpoint/2010/main" val="302558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Padding</a:t>
            </a:r>
            <a:endParaRPr lang="en-US" dirty="0"/>
          </a:p>
        </p:txBody>
      </p:sp>
      <p:sp>
        <p:nvSpPr>
          <p:cNvPr id="3" name="Content Placeholder 2"/>
          <p:cNvSpPr>
            <a:spLocks noGrp="1"/>
          </p:cNvSpPr>
          <p:nvPr>
            <p:ph idx="1"/>
          </p:nvPr>
        </p:nvSpPr>
        <p:spPr>
          <a:xfrm>
            <a:off x="0" y="1140800"/>
            <a:ext cx="5848274" cy="5564799"/>
          </a:xfrm>
        </p:spPr>
        <p:txBody>
          <a:bodyPr>
            <a:normAutofit fontScale="92500"/>
          </a:bodyPr>
          <a:lstStyle/>
          <a:p>
            <a:r>
              <a:rPr lang="en-US" sz="3000" dirty="0"/>
              <a:t>What happens when a convolution filter is centered over an element in a corner or on an edge of an input tensor.</a:t>
            </a:r>
          </a:p>
          <a:p>
            <a:endParaRPr lang="en-US" sz="3000" dirty="0">
              <a:latin typeface="NewBaskervilleStd-Roman"/>
            </a:endParaRPr>
          </a:p>
          <a:p>
            <a:r>
              <a:rPr lang="en-US" sz="3000" dirty="0"/>
              <a:t>The footprint of the filter is hanging off the edge of the input. There aren’t any input elements there. </a:t>
            </a:r>
          </a:p>
          <a:p>
            <a:endParaRPr lang="en-US" sz="3000" dirty="0"/>
          </a:p>
          <a:p>
            <a:r>
              <a:rPr lang="en-US" sz="3000" dirty="0"/>
              <a:t>How do we compute an output value for the filter when it’s missing some of its inputs?</a:t>
            </a:r>
          </a:p>
        </p:txBody>
      </p:sp>
      <p:pic>
        <p:nvPicPr>
          <p:cNvPr id="4" name="Picture 3"/>
          <p:cNvPicPr>
            <a:picLocks noChangeAspect="1"/>
          </p:cNvPicPr>
          <p:nvPr/>
        </p:nvPicPr>
        <p:blipFill>
          <a:blip r:embed="rId2"/>
          <a:stretch>
            <a:fillRect/>
          </a:stretch>
        </p:blipFill>
        <p:spPr>
          <a:xfrm>
            <a:off x="5848274" y="1905000"/>
            <a:ext cx="3260558" cy="2971800"/>
          </a:xfrm>
          <a:prstGeom prst="rect">
            <a:avLst/>
          </a:prstGeom>
        </p:spPr>
      </p:pic>
      <p:sp>
        <p:nvSpPr>
          <p:cNvPr id="5" name="Rectangle 4"/>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spTree>
    <p:extLst>
      <p:ext uri="{BB962C8B-B14F-4D97-AF65-F5344CB8AC3E}">
        <p14:creationId xmlns:p14="http://schemas.microsoft.com/office/powerpoint/2010/main" val="1559070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Padding</a:t>
            </a:r>
            <a:endParaRPr lang="en-US" dirty="0"/>
          </a:p>
        </p:txBody>
      </p:sp>
      <p:sp>
        <p:nvSpPr>
          <p:cNvPr id="3" name="Content Placeholder 2"/>
          <p:cNvSpPr>
            <a:spLocks noGrp="1"/>
          </p:cNvSpPr>
          <p:nvPr>
            <p:ph idx="1"/>
          </p:nvPr>
        </p:nvSpPr>
        <p:spPr>
          <a:xfrm>
            <a:off x="0" y="1140800"/>
            <a:ext cx="5665078" cy="5564799"/>
          </a:xfrm>
        </p:spPr>
        <p:txBody>
          <a:bodyPr>
            <a:noAutofit/>
          </a:bodyPr>
          <a:lstStyle/>
          <a:p>
            <a:r>
              <a:rPr lang="en-US" sz="2800" i="1" dirty="0"/>
              <a:t>Padding has </a:t>
            </a:r>
            <a:r>
              <a:rPr lang="en-US" sz="2800" dirty="0"/>
              <a:t>us create an output image of the same width and height as the input. We then a border of extra elements around the outside of the input. </a:t>
            </a:r>
          </a:p>
          <a:p>
            <a:endParaRPr lang="en-US" sz="2800" dirty="0"/>
          </a:p>
          <a:p>
            <a:r>
              <a:rPr lang="en-US" sz="2800" dirty="0"/>
              <a:t>We place zeros in all the new elements, called </a:t>
            </a:r>
            <a:r>
              <a:rPr lang="en-US" sz="2800" i="1" dirty="0"/>
              <a:t>zero-padding</a:t>
            </a:r>
            <a:r>
              <a:rPr lang="en-US" sz="2800" dirty="0"/>
              <a:t>. </a:t>
            </a:r>
          </a:p>
          <a:p>
            <a:endParaRPr lang="en-US" sz="2800" dirty="0"/>
          </a:p>
          <a:p>
            <a:r>
              <a:rPr lang="en-US" sz="2800" dirty="0"/>
              <a:t>Most deep learning libraries automatically calculate padding and apply it for us as a default.</a:t>
            </a:r>
          </a:p>
        </p:txBody>
      </p:sp>
      <p:sp>
        <p:nvSpPr>
          <p:cNvPr id="5" name="Rectangle 4"/>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sp>
        <p:nvSpPr>
          <p:cNvPr id="6" name="Rectangle 5"/>
          <p:cNvSpPr/>
          <p:nvPr/>
        </p:nvSpPr>
        <p:spPr>
          <a:xfrm>
            <a:off x="5665078" y="4390991"/>
            <a:ext cx="3478922" cy="2031325"/>
          </a:xfrm>
          <a:prstGeom prst="rect">
            <a:avLst/>
          </a:prstGeom>
        </p:spPr>
        <p:txBody>
          <a:bodyPr wrap="square">
            <a:spAutoFit/>
          </a:bodyPr>
          <a:lstStyle/>
          <a:p>
            <a:r>
              <a:rPr lang="en-US" i="1" dirty="0"/>
              <a:t>We can avoid the “falling off the edge” problem by never letting our filter get that far. With a 5-by 5-filter, we can only center the filter over the elements marked here in blue, reducing our 10-by-10 input to a 6-by-6 output.</a:t>
            </a:r>
            <a:endParaRPr lang="en-US" dirty="0"/>
          </a:p>
        </p:txBody>
      </p:sp>
      <p:pic>
        <p:nvPicPr>
          <p:cNvPr id="7" name="Picture 6"/>
          <p:cNvPicPr>
            <a:picLocks noChangeAspect="1"/>
          </p:cNvPicPr>
          <p:nvPr/>
        </p:nvPicPr>
        <p:blipFill>
          <a:blip r:embed="rId2"/>
          <a:stretch>
            <a:fillRect/>
          </a:stretch>
        </p:blipFill>
        <p:spPr>
          <a:xfrm>
            <a:off x="5836962" y="1351284"/>
            <a:ext cx="2804075" cy="2829224"/>
          </a:xfrm>
          <a:prstGeom prst="rect">
            <a:avLst/>
          </a:prstGeom>
        </p:spPr>
      </p:pic>
    </p:spTree>
    <p:extLst>
      <p:ext uri="{BB962C8B-B14F-4D97-AF65-F5344CB8AC3E}">
        <p14:creationId xmlns:p14="http://schemas.microsoft.com/office/powerpoint/2010/main" val="2862522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E3F1-D2C4-E047-BF38-8289A925BB2C}"/>
              </a:ext>
            </a:extLst>
          </p:cNvPr>
          <p:cNvSpPr>
            <a:spLocks noGrp="1"/>
          </p:cNvSpPr>
          <p:nvPr>
            <p:ph type="title"/>
          </p:nvPr>
        </p:nvSpPr>
        <p:spPr/>
        <p:txBody>
          <a:bodyPr/>
          <a:lstStyle/>
          <a:p>
            <a:r>
              <a:rPr lang="en-US" dirty="0"/>
              <a:t>Convolution layer</a:t>
            </a:r>
          </a:p>
        </p:txBody>
      </p:sp>
      <p:pic>
        <p:nvPicPr>
          <p:cNvPr id="4" name="Content Placeholder 3">
            <a:extLst>
              <a:ext uri="{FF2B5EF4-FFF2-40B4-BE49-F238E27FC236}">
                <a16:creationId xmlns:a16="http://schemas.microsoft.com/office/drawing/2014/main" id="{B3648C9D-BCA1-C34C-8D82-26F2DEC70EE9}"/>
              </a:ext>
            </a:extLst>
          </p:cNvPr>
          <p:cNvPicPr>
            <a:picLocks noGrp="1" noChangeAspect="1"/>
          </p:cNvPicPr>
          <p:nvPr>
            <p:ph sz="half" idx="1"/>
          </p:nvPr>
        </p:nvPicPr>
        <p:blipFill>
          <a:blip r:embed="rId2"/>
          <a:stretch>
            <a:fillRect/>
          </a:stretch>
        </p:blipFill>
        <p:spPr>
          <a:xfrm>
            <a:off x="768927" y="2591582"/>
            <a:ext cx="3605646" cy="2533277"/>
          </a:xfrm>
          <a:prstGeom prst="rect">
            <a:avLst/>
          </a:prstGeom>
        </p:spPr>
      </p:pic>
      <p:sp>
        <p:nvSpPr>
          <p:cNvPr id="5" name="Content Placeholder 4">
            <a:extLst>
              <a:ext uri="{FF2B5EF4-FFF2-40B4-BE49-F238E27FC236}">
                <a16:creationId xmlns:a16="http://schemas.microsoft.com/office/drawing/2014/main" id="{CCD8A605-456F-B340-9E13-C1393722790D}"/>
              </a:ext>
            </a:extLst>
          </p:cNvPr>
          <p:cNvSpPr>
            <a:spLocks noGrp="1"/>
          </p:cNvSpPr>
          <p:nvPr>
            <p:ph sz="half" idx="2"/>
          </p:nvPr>
        </p:nvSpPr>
        <p:spPr/>
        <p:txBody>
          <a:bodyPr/>
          <a:lstStyle/>
          <a:p>
            <a:r>
              <a:rPr lang="en-US" dirty="0"/>
              <a:t>Image that the input image is 32 by 32 with 3 channels</a:t>
            </a:r>
          </a:p>
          <a:p>
            <a:r>
              <a:rPr lang="en-US" dirty="0"/>
              <a:t>The convolution layer can be seen as a </a:t>
            </a:r>
            <a:r>
              <a:rPr lang="en-US" b="1" dirty="0"/>
              <a:t>volumetric </a:t>
            </a:r>
            <a:r>
              <a:rPr lang="en-US" dirty="0"/>
              <a:t>output of the image</a:t>
            </a:r>
            <a:endParaRPr lang="en-US" b="1" dirty="0"/>
          </a:p>
        </p:txBody>
      </p:sp>
      <p:sp>
        <p:nvSpPr>
          <p:cNvPr id="6" name="TextBox 5">
            <a:extLst>
              <a:ext uri="{FF2B5EF4-FFF2-40B4-BE49-F238E27FC236}">
                <a16:creationId xmlns:a16="http://schemas.microsoft.com/office/drawing/2014/main" id="{C3314889-7B6E-584E-A901-551FC2767BA2}"/>
              </a:ext>
            </a:extLst>
          </p:cNvPr>
          <p:cNvSpPr txBox="1"/>
          <p:nvPr/>
        </p:nvSpPr>
        <p:spPr>
          <a:xfrm>
            <a:off x="2444136" y="5452675"/>
            <a:ext cx="1420389" cy="300082"/>
          </a:xfrm>
          <a:prstGeom prst="rect">
            <a:avLst/>
          </a:prstGeom>
          <a:noFill/>
        </p:spPr>
        <p:txBody>
          <a:bodyPr wrap="none" rtlCol="0">
            <a:spAutoFit/>
          </a:bodyPr>
          <a:lstStyle/>
          <a:p>
            <a:r>
              <a:rPr lang="en-US" sz="1350" dirty="0"/>
              <a:t>Convolution layer</a:t>
            </a:r>
          </a:p>
        </p:txBody>
      </p:sp>
      <p:sp>
        <p:nvSpPr>
          <p:cNvPr id="7" name="Right Brace 6">
            <a:extLst>
              <a:ext uri="{FF2B5EF4-FFF2-40B4-BE49-F238E27FC236}">
                <a16:creationId xmlns:a16="http://schemas.microsoft.com/office/drawing/2014/main" id="{68DCECBC-53D1-0244-9729-6BA216CAE857}"/>
              </a:ext>
            </a:extLst>
          </p:cNvPr>
          <p:cNvSpPr/>
          <p:nvPr/>
        </p:nvSpPr>
        <p:spPr>
          <a:xfrm rot="5400000">
            <a:off x="3067539" y="4054539"/>
            <a:ext cx="153024" cy="22936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633744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E3F1-D2C4-E047-BF38-8289A925BB2C}"/>
              </a:ext>
            </a:extLst>
          </p:cNvPr>
          <p:cNvSpPr>
            <a:spLocks noGrp="1"/>
          </p:cNvSpPr>
          <p:nvPr>
            <p:ph type="title"/>
          </p:nvPr>
        </p:nvSpPr>
        <p:spPr/>
        <p:txBody>
          <a:bodyPr/>
          <a:lstStyle/>
          <a:p>
            <a:r>
              <a:rPr lang="en-US" dirty="0"/>
              <a:t>Convolution layer (2)</a:t>
            </a:r>
          </a:p>
        </p:txBody>
      </p:sp>
      <p:pic>
        <p:nvPicPr>
          <p:cNvPr id="4" name="Content Placeholder 3">
            <a:extLst>
              <a:ext uri="{FF2B5EF4-FFF2-40B4-BE49-F238E27FC236}">
                <a16:creationId xmlns:a16="http://schemas.microsoft.com/office/drawing/2014/main" id="{B3648C9D-BCA1-C34C-8D82-26F2DEC70EE9}"/>
              </a:ext>
            </a:extLst>
          </p:cNvPr>
          <p:cNvPicPr>
            <a:picLocks noGrp="1" noChangeAspect="1"/>
          </p:cNvPicPr>
          <p:nvPr>
            <p:ph sz="half" idx="1"/>
          </p:nvPr>
        </p:nvPicPr>
        <p:blipFill>
          <a:blip r:embed="rId2"/>
          <a:stretch>
            <a:fillRect/>
          </a:stretch>
        </p:blipFill>
        <p:spPr>
          <a:xfrm>
            <a:off x="768927" y="2591582"/>
            <a:ext cx="3605646" cy="2533277"/>
          </a:xfrm>
          <a:prstGeom prst="rect">
            <a:avLst/>
          </a:prstGeom>
        </p:spPr>
      </p:pic>
      <p:sp>
        <p:nvSpPr>
          <p:cNvPr id="5" name="Content Placeholder 4">
            <a:extLst>
              <a:ext uri="{FF2B5EF4-FFF2-40B4-BE49-F238E27FC236}">
                <a16:creationId xmlns:a16="http://schemas.microsoft.com/office/drawing/2014/main" id="{CCD8A605-456F-B340-9E13-C1393722790D}"/>
              </a:ext>
            </a:extLst>
          </p:cNvPr>
          <p:cNvSpPr>
            <a:spLocks noGrp="1"/>
          </p:cNvSpPr>
          <p:nvPr>
            <p:ph sz="half" idx="2"/>
          </p:nvPr>
        </p:nvSpPr>
        <p:spPr/>
        <p:txBody>
          <a:bodyPr/>
          <a:lstStyle/>
          <a:p>
            <a:r>
              <a:rPr lang="en-US" dirty="0"/>
              <a:t>Each neuron in the convolutional layer has a linear combination of an area of the input</a:t>
            </a:r>
          </a:p>
          <a:p>
            <a:r>
              <a:rPr lang="en-US" dirty="0"/>
              <a:t>In particular, a slice of the convolution layer</a:t>
            </a:r>
          </a:p>
        </p:txBody>
      </p:sp>
      <p:sp>
        <p:nvSpPr>
          <p:cNvPr id="6" name="TextBox 5">
            <a:extLst>
              <a:ext uri="{FF2B5EF4-FFF2-40B4-BE49-F238E27FC236}">
                <a16:creationId xmlns:a16="http://schemas.microsoft.com/office/drawing/2014/main" id="{C3314889-7B6E-584E-A901-551FC2767BA2}"/>
              </a:ext>
            </a:extLst>
          </p:cNvPr>
          <p:cNvSpPr txBox="1"/>
          <p:nvPr/>
        </p:nvSpPr>
        <p:spPr>
          <a:xfrm>
            <a:off x="2444136" y="5452675"/>
            <a:ext cx="1420389" cy="300082"/>
          </a:xfrm>
          <a:prstGeom prst="rect">
            <a:avLst/>
          </a:prstGeom>
          <a:noFill/>
        </p:spPr>
        <p:txBody>
          <a:bodyPr wrap="none" rtlCol="0">
            <a:spAutoFit/>
          </a:bodyPr>
          <a:lstStyle/>
          <a:p>
            <a:r>
              <a:rPr lang="en-US" sz="1350" dirty="0"/>
              <a:t>Convolution layer</a:t>
            </a:r>
          </a:p>
        </p:txBody>
      </p:sp>
      <p:sp>
        <p:nvSpPr>
          <p:cNvPr id="7" name="Right Brace 6">
            <a:extLst>
              <a:ext uri="{FF2B5EF4-FFF2-40B4-BE49-F238E27FC236}">
                <a16:creationId xmlns:a16="http://schemas.microsoft.com/office/drawing/2014/main" id="{68DCECBC-53D1-0244-9729-6BA216CAE857}"/>
              </a:ext>
            </a:extLst>
          </p:cNvPr>
          <p:cNvSpPr/>
          <p:nvPr/>
        </p:nvSpPr>
        <p:spPr>
          <a:xfrm rot="5400000">
            <a:off x="3067539" y="4054539"/>
            <a:ext cx="153024" cy="22936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71346E29-135D-0241-BC90-E91321DAACD3}"/>
              </a:ext>
            </a:extLst>
          </p:cNvPr>
          <p:cNvSpPr txBox="1"/>
          <p:nvPr/>
        </p:nvSpPr>
        <p:spPr>
          <a:xfrm>
            <a:off x="2368634" y="2121255"/>
            <a:ext cx="1799269" cy="300082"/>
          </a:xfrm>
          <a:prstGeom prst="rect">
            <a:avLst/>
          </a:prstGeom>
          <a:noFill/>
        </p:spPr>
        <p:txBody>
          <a:bodyPr wrap="square" rtlCol="0">
            <a:spAutoFit/>
          </a:bodyPr>
          <a:lstStyle/>
          <a:p>
            <a:pPr algn="ctr"/>
            <a:r>
              <a:rPr lang="en-US" sz="1350" dirty="0"/>
              <a:t>Convolution depth</a:t>
            </a:r>
          </a:p>
        </p:txBody>
      </p:sp>
      <p:cxnSp>
        <p:nvCxnSpPr>
          <p:cNvPr id="10" name="Straight Arrow Connector 9">
            <a:extLst>
              <a:ext uri="{FF2B5EF4-FFF2-40B4-BE49-F238E27FC236}">
                <a16:creationId xmlns:a16="http://schemas.microsoft.com/office/drawing/2014/main" id="{BE125C38-07CD-4741-95D5-27F5F84CA3AF}"/>
              </a:ext>
            </a:extLst>
          </p:cNvPr>
          <p:cNvCxnSpPr/>
          <p:nvPr/>
        </p:nvCxnSpPr>
        <p:spPr>
          <a:xfrm>
            <a:off x="2444135" y="2426057"/>
            <a:ext cx="1723767"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E148E3-81A4-934C-8A36-D571A8996E2B}"/>
              </a:ext>
            </a:extLst>
          </p:cNvPr>
          <p:cNvPicPr>
            <a:picLocks noChangeAspect="1"/>
          </p:cNvPicPr>
          <p:nvPr/>
        </p:nvPicPr>
        <p:blipFill>
          <a:blip r:embed="rId3"/>
          <a:stretch>
            <a:fillRect/>
          </a:stretch>
        </p:blipFill>
        <p:spPr>
          <a:xfrm>
            <a:off x="4941931" y="4709725"/>
            <a:ext cx="3486150" cy="1485900"/>
          </a:xfrm>
          <a:prstGeom prst="rect">
            <a:avLst/>
          </a:prstGeom>
        </p:spPr>
      </p:pic>
    </p:spTree>
    <p:extLst>
      <p:ext uri="{BB962C8B-B14F-4D97-AF65-F5344CB8AC3E}">
        <p14:creationId xmlns:p14="http://schemas.microsoft.com/office/powerpoint/2010/main" val="129030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E3F1-D2C4-E047-BF38-8289A925BB2C}"/>
              </a:ext>
            </a:extLst>
          </p:cNvPr>
          <p:cNvSpPr>
            <a:spLocks noGrp="1"/>
          </p:cNvSpPr>
          <p:nvPr>
            <p:ph type="title"/>
          </p:nvPr>
        </p:nvSpPr>
        <p:spPr>
          <a:xfrm>
            <a:off x="457200" y="76200"/>
            <a:ext cx="8229600" cy="1066800"/>
          </a:xfrm>
        </p:spPr>
        <p:txBody>
          <a:bodyPr/>
          <a:lstStyle/>
          <a:p>
            <a:r>
              <a:rPr lang="en-US" dirty="0"/>
              <a:t>Convolution layer: parameter sharing</a:t>
            </a:r>
          </a:p>
        </p:txBody>
      </p:sp>
      <p:pic>
        <p:nvPicPr>
          <p:cNvPr id="4" name="Content Placeholder 3">
            <a:extLst>
              <a:ext uri="{FF2B5EF4-FFF2-40B4-BE49-F238E27FC236}">
                <a16:creationId xmlns:a16="http://schemas.microsoft.com/office/drawing/2014/main" id="{B3648C9D-BCA1-C34C-8D82-26F2DEC70EE9}"/>
              </a:ext>
            </a:extLst>
          </p:cNvPr>
          <p:cNvPicPr>
            <a:picLocks noGrp="1" noChangeAspect="1"/>
          </p:cNvPicPr>
          <p:nvPr>
            <p:ph sz="half" idx="1"/>
          </p:nvPr>
        </p:nvPicPr>
        <p:blipFill>
          <a:blip r:embed="rId2"/>
          <a:stretch>
            <a:fillRect/>
          </a:stretch>
        </p:blipFill>
        <p:spPr>
          <a:xfrm>
            <a:off x="768927" y="2591582"/>
            <a:ext cx="3605646" cy="2533277"/>
          </a:xfrm>
          <a:prstGeom prst="rect">
            <a:avLst/>
          </a:prstGeom>
        </p:spPr>
      </p:pic>
      <p:sp>
        <p:nvSpPr>
          <p:cNvPr id="5" name="Content Placeholder 4">
            <a:extLst>
              <a:ext uri="{FF2B5EF4-FFF2-40B4-BE49-F238E27FC236}">
                <a16:creationId xmlns:a16="http://schemas.microsoft.com/office/drawing/2014/main" id="{CCD8A605-456F-B340-9E13-C1393722790D}"/>
              </a:ext>
            </a:extLst>
          </p:cNvPr>
          <p:cNvSpPr>
            <a:spLocks noGrp="1"/>
          </p:cNvSpPr>
          <p:nvPr>
            <p:ph sz="half" idx="2"/>
          </p:nvPr>
        </p:nvSpPr>
        <p:spPr>
          <a:xfrm>
            <a:off x="4629150" y="2226469"/>
            <a:ext cx="3886200" cy="1179362"/>
          </a:xfrm>
        </p:spPr>
        <p:txBody>
          <a:bodyPr>
            <a:normAutofit lnSpcReduction="10000"/>
          </a:bodyPr>
          <a:lstStyle/>
          <a:p>
            <a:r>
              <a:rPr lang="en-US" dirty="0"/>
              <a:t>Convolutional layers </a:t>
            </a:r>
            <a:r>
              <a:rPr lang="en-US" b="1" dirty="0"/>
              <a:t>force</a:t>
            </a:r>
            <a:r>
              <a:rPr lang="en-US" dirty="0"/>
              <a:t> the weights of the same </a:t>
            </a:r>
            <a:r>
              <a:rPr lang="en-US" b="1" dirty="0"/>
              <a:t>convolution volume slice</a:t>
            </a:r>
            <a:r>
              <a:rPr lang="en-US" dirty="0"/>
              <a:t> to share the same </a:t>
            </a:r>
            <a:r>
              <a:rPr lang="en-US" dirty="0" err="1"/>
              <a:t>paramaters</a:t>
            </a:r>
            <a:endParaRPr lang="en-US" dirty="0"/>
          </a:p>
        </p:txBody>
      </p:sp>
      <p:sp>
        <p:nvSpPr>
          <p:cNvPr id="6" name="TextBox 5">
            <a:extLst>
              <a:ext uri="{FF2B5EF4-FFF2-40B4-BE49-F238E27FC236}">
                <a16:creationId xmlns:a16="http://schemas.microsoft.com/office/drawing/2014/main" id="{C3314889-7B6E-584E-A901-551FC2767BA2}"/>
              </a:ext>
            </a:extLst>
          </p:cNvPr>
          <p:cNvSpPr txBox="1"/>
          <p:nvPr/>
        </p:nvSpPr>
        <p:spPr>
          <a:xfrm>
            <a:off x="2110504" y="5452675"/>
            <a:ext cx="1983043" cy="300082"/>
          </a:xfrm>
          <a:prstGeom prst="rect">
            <a:avLst/>
          </a:prstGeom>
          <a:noFill/>
        </p:spPr>
        <p:txBody>
          <a:bodyPr wrap="none" rtlCol="0">
            <a:spAutoFit/>
          </a:bodyPr>
          <a:lstStyle/>
          <a:p>
            <a:r>
              <a:rPr lang="en-US" sz="1350" dirty="0"/>
              <a:t>Convolution volume layer</a:t>
            </a:r>
          </a:p>
        </p:txBody>
      </p:sp>
      <p:sp>
        <p:nvSpPr>
          <p:cNvPr id="7" name="Right Brace 6">
            <a:extLst>
              <a:ext uri="{FF2B5EF4-FFF2-40B4-BE49-F238E27FC236}">
                <a16:creationId xmlns:a16="http://schemas.microsoft.com/office/drawing/2014/main" id="{68DCECBC-53D1-0244-9729-6BA216CAE857}"/>
              </a:ext>
            </a:extLst>
          </p:cNvPr>
          <p:cNvSpPr/>
          <p:nvPr/>
        </p:nvSpPr>
        <p:spPr>
          <a:xfrm rot="5400000">
            <a:off x="3067539" y="4054539"/>
            <a:ext cx="153024" cy="22936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71346E29-135D-0241-BC90-E91321DAACD3}"/>
              </a:ext>
            </a:extLst>
          </p:cNvPr>
          <p:cNvSpPr txBox="1"/>
          <p:nvPr/>
        </p:nvSpPr>
        <p:spPr>
          <a:xfrm>
            <a:off x="2368634" y="2121255"/>
            <a:ext cx="1799269" cy="300082"/>
          </a:xfrm>
          <a:prstGeom prst="rect">
            <a:avLst/>
          </a:prstGeom>
          <a:noFill/>
        </p:spPr>
        <p:txBody>
          <a:bodyPr wrap="square" rtlCol="0">
            <a:spAutoFit/>
          </a:bodyPr>
          <a:lstStyle/>
          <a:p>
            <a:pPr algn="ctr"/>
            <a:r>
              <a:rPr lang="en-US" sz="1350" dirty="0"/>
              <a:t>Convolution depth</a:t>
            </a:r>
          </a:p>
        </p:txBody>
      </p:sp>
      <p:cxnSp>
        <p:nvCxnSpPr>
          <p:cNvPr id="10" name="Straight Arrow Connector 9">
            <a:extLst>
              <a:ext uri="{FF2B5EF4-FFF2-40B4-BE49-F238E27FC236}">
                <a16:creationId xmlns:a16="http://schemas.microsoft.com/office/drawing/2014/main" id="{BE125C38-07CD-4741-95D5-27F5F84CA3AF}"/>
              </a:ext>
            </a:extLst>
          </p:cNvPr>
          <p:cNvCxnSpPr/>
          <p:nvPr/>
        </p:nvCxnSpPr>
        <p:spPr>
          <a:xfrm>
            <a:off x="2444135" y="2426057"/>
            <a:ext cx="1723767"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E148E3-81A4-934C-8A36-D571A8996E2B}"/>
              </a:ext>
            </a:extLst>
          </p:cNvPr>
          <p:cNvPicPr>
            <a:picLocks noChangeAspect="1"/>
          </p:cNvPicPr>
          <p:nvPr/>
        </p:nvPicPr>
        <p:blipFill>
          <a:blip r:embed="rId3"/>
          <a:stretch>
            <a:fillRect/>
          </a:stretch>
        </p:blipFill>
        <p:spPr>
          <a:xfrm>
            <a:off x="4941931" y="4540354"/>
            <a:ext cx="3486150" cy="1485900"/>
          </a:xfrm>
          <a:prstGeom prst="rect">
            <a:avLst/>
          </a:prstGeom>
        </p:spPr>
      </p:pic>
    </p:spTree>
    <p:extLst>
      <p:ext uri="{BB962C8B-B14F-4D97-AF65-F5344CB8AC3E}">
        <p14:creationId xmlns:p14="http://schemas.microsoft.com/office/powerpoint/2010/main" val="4212592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5D22-448E-6B4D-B3C2-BC2C72982EA4}"/>
              </a:ext>
            </a:extLst>
          </p:cNvPr>
          <p:cNvSpPr>
            <a:spLocks noGrp="1"/>
          </p:cNvSpPr>
          <p:nvPr>
            <p:ph type="title"/>
          </p:nvPr>
        </p:nvSpPr>
        <p:spPr>
          <a:xfrm>
            <a:off x="457200" y="152400"/>
            <a:ext cx="8229600" cy="990600"/>
          </a:xfrm>
        </p:spPr>
        <p:txBody>
          <a:bodyPr/>
          <a:lstStyle/>
          <a:p>
            <a:r>
              <a:rPr lang="en-US" dirty="0"/>
              <a:t>Convolution layer: parameter sharing (2)</a:t>
            </a:r>
          </a:p>
        </p:txBody>
      </p:sp>
      <p:pic>
        <p:nvPicPr>
          <p:cNvPr id="4" name="Content Placeholder 3">
            <a:extLst>
              <a:ext uri="{FF2B5EF4-FFF2-40B4-BE49-F238E27FC236}">
                <a16:creationId xmlns:a16="http://schemas.microsoft.com/office/drawing/2014/main" id="{FA49A58E-2E4D-AF46-9E66-6B0178F84209}"/>
              </a:ext>
            </a:extLst>
          </p:cNvPr>
          <p:cNvPicPr>
            <a:picLocks noGrp="1" noChangeAspect="1"/>
          </p:cNvPicPr>
          <p:nvPr>
            <p:ph sz="half" idx="1"/>
          </p:nvPr>
        </p:nvPicPr>
        <p:blipFill>
          <a:blip r:embed="rId2"/>
          <a:stretch>
            <a:fillRect/>
          </a:stretch>
        </p:blipFill>
        <p:spPr>
          <a:xfrm>
            <a:off x="939998" y="2661603"/>
            <a:ext cx="3263504" cy="2828370"/>
          </a:xfrm>
          <a:prstGeom prst="rect">
            <a:avLst/>
          </a:prstGeom>
        </p:spPr>
      </p:pic>
      <p:sp>
        <p:nvSpPr>
          <p:cNvPr id="6" name="Content Placeholder 5">
            <a:extLst>
              <a:ext uri="{FF2B5EF4-FFF2-40B4-BE49-F238E27FC236}">
                <a16:creationId xmlns:a16="http://schemas.microsoft.com/office/drawing/2014/main" id="{817B4463-A966-F042-8498-572761658886}"/>
              </a:ext>
            </a:extLst>
          </p:cNvPr>
          <p:cNvSpPr>
            <a:spLocks noGrp="1"/>
          </p:cNvSpPr>
          <p:nvPr>
            <p:ph sz="half" idx="2"/>
          </p:nvPr>
        </p:nvSpPr>
        <p:spPr>
          <a:xfrm>
            <a:off x="4648200" y="2203662"/>
            <a:ext cx="4038600" cy="3922501"/>
          </a:xfrm>
        </p:spPr>
        <p:txBody>
          <a:bodyPr>
            <a:noAutofit/>
          </a:bodyPr>
          <a:lstStyle/>
          <a:p>
            <a:r>
              <a:rPr lang="en-US" sz="2000" dirty="0"/>
              <a:t>This means that we can represent the convolution layer as a set of </a:t>
            </a:r>
            <a:r>
              <a:rPr lang="en-US" sz="2000" b="1" dirty="0"/>
              <a:t>filters</a:t>
            </a:r>
            <a:r>
              <a:rPr lang="en-US" sz="2000" dirty="0"/>
              <a:t> or </a:t>
            </a:r>
            <a:r>
              <a:rPr lang="en-US" sz="2000" b="1" dirty="0"/>
              <a:t>kernels</a:t>
            </a:r>
            <a:r>
              <a:rPr lang="en-US" sz="2000" dirty="0"/>
              <a:t>.</a:t>
            </a:r>
            <a:endParaRPr lang="en-US" sz="2000" b="1" dirty="0"/>
          </a:p>
          <a:p>
            <a:r>
              <a:rPr lang="en-US" sz="2000" dirty="0"/>
              <a:t>Suppose that we use the following </a:t>
            </a:r>
            <a:r>
              <a:rPr lang="en-US" sz="2000" b="1" dirty="0"/>
              <a:t>kernel</a:t>
            </a:r>
            <a:r>
              <a:rPr lang="en-US" sz="2000" dirty="0"/>
              <a:t> or </a:t>
            </a:r>
            <a:r>
              <a:rPr lang="en-US" sz="2000" b="1" dirty="0"/>
              <a:t>filter</a:t>
            </a:r>
            <a:r>
              <a:rPr lang="en-US" sz="2000" dirty="0"/>
              <a:t> to a set of a pixels (without channels)</a:t>
            </a:r>
          </a:p>
          <a:p>
            <a:r>
              <a:rPr lang="en-US" sz="2000" b="1" dirty="0"/>
              <a:t>What is the value of this kernel applied to the input?</a:t>
            </a:r>
          </a:p>
        </p:txBody>
      </p:sp>
      <p:sp>
        <p:nvSpPr>
          <p:cNvPr id="7" name="Rectangle 6">
            <a:extLst>
              <a:ext uri="{FF2B5EF4-FFF2-40B4-BE49-F238E27FC236}">
                <a16:creationId xmlns:a16="http://schemas.microsoft.com/office/drawing/2014/main" id="{BE3B4DB9-7E94-9F48-8F46-E7F27EF2E7C1}"/>
              </a:ext>
            </a:extLst>
          </p:cNvPr>
          <p:cNvSpPr/>
          <p:nvPr/>
        </p:nvSpPr>
        <p:spPr>
          <a:xfrm>
            <a:off x="2270554" y="3704862"/>
            <a:ext cx="1932948" cy="859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D2143D85-14A4-7442-8A16-89380A313F7F}"/>
              </a:ext>
            </a:extLst>
          </p:cNvPr>
          <p:cNvSpPr/>
          <p:nvPr/>
        </p:nvSpPr>
        <p:spPr>
          <a:xfrm>
            <a:off x="1214051" y="4663526"/>
            <a:ext cx="2989451" cy="859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53953D9-CD4A-524E-B5B1-66817CDC4D2F}"/>
              </a:ext>
            </a:extLst>
          </p:cNvPr>
          <p:cNvSpPr/>
          <p:nvPr/>
        </p:nvSpPr>
        <p:spPr>
          <a:xfrm>
            <a:off x="1315995" y="3741933"/>
            <a:ext cx="1158446" cy="859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36381565-E289-BF49-AEF9-0E3B0C425C59}"/>
              </a:ext>
            </a:extLst>
          </p:cNvPr>
          <p:cNvPicPr>
            <a:picLocks noChangeAspect="1"/>
          </p:cNvPicPr>
          <p:nvPr/>
        </p:nvPicPr>
        <p:blipFill rotWithShape="1">
          <a:blip r:embed="rId3"/>
          <a:srcRect r="33291"/>
          <a:stretch/>
        </p:blipFill>
        <p:spPr>
          <a:xfrm>
            <a:off x="1280606" y="4307221"/>
            <a:ext cx="2090480" cy="1551940"/>
          </a:xfrm>
          <a:prstGeom prst="rect">
            <a:avLst/>
          </a:prstGeom>
        </p:spPr>
      </p:pic>
    </p:spTree>
    <p:extLst>
      <p:ext uri="{BB962C8B-B14F-4D97-AF65-F5344CB8AC3E}">
        <p14:creationId xmlns:p14="http://schemas.microsoft.com/office/powerpoint/2010/main" val="3930966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5D22-448E-6B4D-B3C2-BC2C72982EA4}"/>
              </a:ext>
            </a:extLst>
          </p:cNvPr>
          <p:cNvSpPr>
            <a:spLocks noGrp="1"/>
          </p:cNvSpPr>
          <p:nvPr>
            <p:ph type="title"/>
          </p:nvPr>
        </p:nvSpPr>
        <p:spPr/>
        <p:txBody>
          <a:bodyPr/>
          <a:lstStyle/>
          <a:p>
            <a:r>
              <a:rPr lang="en-US" dirty="0"/>
              <a:t>Convolution layer: parameter sharing (3)</a:t>
            </a:r>
          </a:p>
        </p:txBody>
      </p:sp>
      <p:pic>
        <p:nvPicPr>
          <p:cNvPr id="4" name="Content Placeholder 3">
            <a:extLst>
              <a:ext uri="{FF2B5EF4-FFF2-40B4-BE49-F238E27FC236}">
                <a16:creationId xmlns:a16="http://schemas.microsoft.com/office/drawing/2014/main" id="{FA49A58E-2E4D-AF46-9E66-6B0178F84209}"/>
              </a:ext>
            </a:extLst>
          </p:cNvPr>
          <p:cNvPicPr>
            <a:picLocks noGrp="1" noChangeAspect="1"/>
          </p:cNvPicPr>
          <p:nvPr>
            <p:ph sz="half" idx="1"/>
          </p:nvPr>
        </p:nvPicPr>
        <p:blipFill>
          <a:blip r:embed="rId2"/>
          <a:stretch>
            <a:fillRect/>
          </a:stretch>
        </p:blipFill>
        <p:spPr>
          <a:xfrm>
            <a:off x="939998" y="2226469"/>
            <a:ext cx="3263504" cy="3263504"/>
          </a:xfrm>
          <a:prstGeom prst="rect">
            <a:avLst/>
          </a:prstGeom>
        </p:spPr>
      </p:pic>
      <p:sp>
        <p:nvSpPr>
          <p:cNvPr id="6" name="Content Placeholder 5">
            <a:extLst>
              <a:ext uri="{FF2B5EF4-FFF2-40B4-BE49-F238E27FC236}">
                <a16:creationId xmlns:a16="http://schemas.microsoft.com/office/drawing/2014/main" id="{817B4463-A966-F042-8498-572761658886}"/>
              </a:ext>
            </a:extLst>
          </p:cNvPr>
          <p:cNvSpPr>
            <a:spLocks noGrp="1"/>
          </p:cNvSpPr>
          <p:nvPr>
            <p:ph sz="half" idx="2"/>
          </p:nvPr>
        </p:nvSpPr>
        <p:spPr>
          <a:xfrm>
            <a:off x="4629150" y="2226469"/>
            <a:ext cx="3886200" cy="2133922"/>
          </a:xfrm>
        </p:spPr>
        <p:txBody>
          <a:bodyPr/>
          <a:lstStyle/>
          <a:p>
            <a:r>
              <a:rPr lang="en-US" dirty="0"/>
              <a:t>Suppose that we use the following </a:t>
            </a:r>
            <a:r>
              <a:rPr lang="en-US" b="1" dirty="0"/>
              <a:t>kernel</a:t>
            </a:r>
            <a:r>
              <a:rPr lang="en-US" dirty="0"/>
              <a:t> or </a:t>
            </a:r>
            <a:r>
              <a:rPr lang="en-US" b="1" dirty="0"/>
              <a:t>filter</a:t>
            </a:r>
            <a:r>
              <a:rPr lang="en-US" dirty="0"/>
              <a:t> to a set of a pixels (without channels)</a:t>
            </a:r>
          </a:p>
          <a:p>
            <a:r>
              <a:rPr lang="en-US" dirty="0"/>
              <a:t>What if we shift the kernel one position at a time? What is the result?</a:t>
            </a:r>
          </a:p>
        </p:txBody>
      </p:sp>
      <p:sp>
        <p:nvSpPr>
          <p:cNvPr id="7" name="Rectangle 6">
            <a:extLst>
              <a:ext uri="{FF2B5EF4-FFF2-40B4-BE49-F238E27FC236}">
                <a16:creationId xmlns:a16="http://schemas.microsoft.com/office/drawing/2014/main" id="{F8545A36-617D-7E4D-A980-3EC798940171}"/>
              </a:ext>
            </a:extLst>
          </p:cNvPr>
          <p:cNvSpPr/>
          <p:nvPr/>
        </p:nvSpPr>
        <p:spPr>
          <a:xfrm>
            <a:off x="2270554" y="3572646"/>
            <a:ext cx="1932948" cy="991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A97314B0-C030-2143-A449-50B4AADAAEA3}"/>
              </a:ext>
            </a:extLst>
          </p:cNvPr>
          <p:cNvSpPr/>
          <p:nvPr/>
        </p:nvSpPr>
        <p:spPr>
          <a:xfrm>
            <a:off x="1214051" y="4531310"/>
            <a:ext cx="2989451" cy="991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EA70A1DE-2824-C84A-B58C-DB47F67B407C}"/>
              </a:ext>
            </a:extLst>
          </p:cNvPr>
          <p:cNvPicPr>
            <a:picLocks noChangeAspect="1"/>
          </p:cNvPicPr>
          <p:nvPr/>
        </p:nvPicPr>
        <p:blipFill rotWithShape="1">
          <a:blip r:embed="rId3"/>
          <a:srcRect r="33291"/>
          <a:stretch/>
        </p:blipFill>
        <p:spPr>
          <a:xfrm>
            <a:off x="2571751" y="4068461"/>
            <a:ext cx="2090480" cy="1790700"/>
          </a:xfrm>
          <a:prstGeom prst="rect">
            <a:avLst/>
          </a:prstGeom>
        </p:spPr>
      </p:pic>
    </p:spTree>
    <p:extLst>
      <p:ext uri="{BB962C8B-B14F-4D97-AF65-F5344CB8AC3E}">
        <p14:creationId xmlns:p14="http://schemas.microsoft.com/office/powerpoint/2010/main" val="4260303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5D22-448E-6B4D-B3C2-BC2C72982EA4}"/>
              </a:ext>
            </a:extLst>
          </p:cNvPr>
          <p:cNvSpPr>
            <a:spLocks noGrp="1"/>
          </p:cNvSpPr>
          <p:nvPr>
            <p:ph type="title"/>
          </p:nvPr>
        </p:nvSpPr>
        <p:spPr/>
        <p:txBody>
          <a:bodyPr/>
          <a:lstStyle/>
          <a:p>
            <a:r>
              <a:rPr lang="en-US" dirty="0"/>
              <a:t>Convolution layer: parameter sharing (4)</a:t>
            </a:r>
          </a:p>
        </p:txBody>
      </p:sp>
      <p:pic>
        <p:nvPicPr>
          <p:cNvPr id="4" name="Content Placeholder 3">
            <a:extLst>
              <a:ext uri="{FF2B5EF4-FFF2-40B4-BE49-F238E27FC236}">
                <a16:creationId xmlns:a16="http://schemas.microsoft.com/office/drawing/2014/main" id="{FA49A58E-2E4D-AF46-9E66-6B0178F84209}"/>
              </a:ext>
            </a:extLst>
          </p:cNvPr>
          <p:cNvPicPr>
            <a:picLocks noGrp="1" noChangeAspect="1"/>
          </p:cNvPicPr>
          <p:nvPr>
            <p:ph sz="half" idx="1"/>
          </p:nvPr>
        </p:nvPicPr>
        <p:blipFill>
          <a:blip r:embed="rId2"/>
          <a:stretch>
            <a:fillRect/>
          </a:stretch>
        </p:blipFill>
        <p:spPr>
          <a:xfrm>
            <a:off x="939998" y="2226469"/>
            <a:ext cx="3263504" cy="3263504"/>
          </a:xfrm>
          <a:prstGeom prst="rect">
            <a:avLst/>
          </a:prstGeom>
        </p:spPr>
      </p:pic>
      <p:sp>
        <p:nvSpPr>
          <p:cNvPr id="6" name="Content Placeholder 5">
            <a:extLst>
              <a:ext uri="{FF2B5EF4-FFF2-40B4-BE49-F238E27FC236}">
                <a16:creationId xmlns:a16="http://schemas.microsoft.com/office/drawing/2014/main" id="{817B4463-A966-F042-8498-572761658886}"/>
              </a:ext>
            </a:extLst>
          </p:cNvPr>
          <p:cNvSpPr>
            <a:spLocks noGrp="1"/>
          </p:cNvSpPr>
          <p:nvPr>
            <p:ph sz="half" idx="2"/>
          </p:nvPr>
        </p:nvSpPr>
        <p:spPr>
          <a:xfrm>
            <a:off x="4629150" y="2226469"/>
            <a:ext cx="3886200" cy="1841992"/>
          </a:xfrm>
        </p:spPr>
        <p:txBody>
          <a:bodyPr/>
          <a:lstStyle/>
          <a:p>
            <a:r>
              <a:rPr lang="en-US" dirty="0"/>
              <a:t>In convolution neural networks, we learn the parameters </a:t>
            </a:r>
            <a:r>
              <a:rPr lang="en-US" b="1" dirty="0"/>
              <a:t>w, x, y, and z </a:t>
            </a:r>
            <a:r>
              <a:rPr lang="en-US" dirty="0"/>
              <a:t>of the kernels</a:t>
            </a:r>
          </a:p>
          <a:p>
            <a:r>
              <a:rPr lang="en-US" dirty="0"/>
              <a:t>Usually, there is a bias term added</a:t>
            </a:r>
          </a:p>
        </p:txBody>
      </p:sp>
      <p:sp>
        <p:nvSpPr>
          <p:cNvPr id="7" name="Rectangle 6">
            <a:extLst>
              <a:ext uri="{FF2B5EF4-FFF2-40B4-BE49-F238E27FC236}">
                <a16:creationId xmlns:a16="http://schemas.microsoft.com/office/drawing/2014/main" id="{F8545A36-617D-7E4D-A980-3EC798940171}"/>
              </a:ext>
            </a:extLst>
          </p:cNvPr>
          <p:cNvSpPr/>
          <p:nvPr/>
        </p:nvSpPr>
        <p:spPr>
          <a:xfrm>
            <a:off x="2270554" y="3572646"/>
            <a:ext cx="1932948" cy="991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A97314B0-C030-2143-A449-50B4AADAAEA3}"/>
              </a:ext>
            </a:extLst>
          </p:cNvPr>
          <p:cNvSpPr/>
          <p:nvPr/>
        </p:nvSpPr>
        <p:spPr>
          <a:xfrm>
            <a:off x="1214051" y="4531310"/>
            <a:ext cx="2989451" cy="991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EA70A1DE-2824-C84A-B58C-DB47F67B407C}"/>
              </a:ext>
            </a:extLst>
          </p:cNvPr>
          <p:cNvPicPr>
            <a:picLocks noChangeAspect="1"/>
          </p:cNvPicPr>
          <p:nvPr/>
        </p:nvPicPr>
        <p:blipFill rotWithShape="1">
          <a:blip r:embed="rId3"/>
          <a:srcRect r="33291"/>
          <a:stretch/>
        </p:blipFill>
        <p:spPr>
          <a:xfrm>
            <a:off x="2571751" y="4068461"/>
            <a:ext cx="2090480" cy="1790700"/>
          </a:xfrm>
          <a:prstGeom prst="rect">
            <a:avLst/>
          </a:prstGeom>
        </p:spPr>
      </p:pic>
    </p:spTree>
    <p:extLst>
      <p:ext uri="{BB962C8B-B14F-4D97-AF65-F5344CB8AC3E}">
        <p14:creationId xmlns:p14="http://schemas.microsoft.com/office/powerpoint/2010/main" val="857515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D5D22-448E-6B4D-B3C2-BC2C72982EA4}"/>
              </a:ext>
            </a:extLst>
          </p:cNvPr>
          <p:cNvSpPr>
            <a:spLocks noGrp="1"/>
          </p:cNvSpPr>
          <p:nvPr>
            <p:ph type="title"/>
          </p:nvPr>
        </p:nvSpPr>
        <p:spPr/>
        <p:txBody>
          <a:bodyPr/>
          <a:lstStyle/>
          <a:p>
            <a:r>
              <a:rPr lang="en-US" dirty="0"/>
              <a:t>Convolution layer: parameter sharing (5)</a:t>
            </a:r>
          </a:p>
        </p:txBody>
      </p:sp>
      <p:pic>
        <p:nvPicPr>
          <p:cNvPr id="4" name="Content Placeholder 3">
            <a:extLst>
              <a:ext uri="{FF2B5EF4-FFF2-40B4-BE49-F238E27FC236}">
                <a16:creationId xmlns:a16="http://schemas.microsoft.com/office/drawing/2014/main" id="{FA49A58E-2E4D-AF46-9E66-6B0178F84209}"/>
              </a:ext>
            </a:extLst>
          </p:cNvPr>
          <p:cNvPicPr>
            <a:picLocks noGrp="1" noChangeAspect="1"/>
          </p:cNvPicPr>
          <p:nvPr>
            <p:ph sz="half" idx="1"/>
          </p:nvPr>
        </p:nvPicPr>
        <p:blipFill>
          <a:blip r:embed="rId2"/>
          <a:stretch>
            <a:fillRect/>
          </a:stretch>
        </p:blipFill>
        <p:spPr>
          <a:xfrm>
            <a:off x="483220" y="2226469"/>
            <a:ext cx="3263504" cy="3263504"/>
          </a:xfrm>
          <a:prstGeom prst="rect">
            <a:avLst/>
          </a:prstGeom>
        </p:spPr>
      </p:pic>
      <p:sp>
        <p:nvSpPr>
          <p:cNvPr id="7" name="Rectangle 6">
            <a:extLst>
              <a:ext uri="{FF2B5EF4-FFF2-40B4-BE49-F238E27FC236}">
                <a16:creationId xmlns:a16="http://schemas.microsoft.com/office/drawing/2014/main" id="{F8545A36-617D-7E4D-A980-3EC798940171}"/>
              </a:ext>
            </a:extLst>
          </p:cNvPr>
          <p:cNvSpPr/>
          <p:nvPr/>
        </p:nvSpPr>
        <p:spPr>
          <a:xfrm>
            <a:off x="1813776" y="3572646"/>
            <a:ext cx="1932948" cy="991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A97314B0-C030-2143-A449-50B4AADAAEA3}"/>
              </a:ext>
            </a:extLst>
          </p:cNvPr>
          <p:cNvSpPr/>
          <p:nvPr/>
        </p:nvSpPr>
        <p:spPr>
          <a:xfrm>
            <a:off x="757273" y="4531310"/>
            <a:ext cx="2989451" cy="991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EA70A1DE-2824-C84A-B58C-DB47F67B407C}"/>
              </a:ext>
            </a:extLst>
          </p:cNvPr>
          <p:cNvPicPr>
            <a:picLocks noChangeAspect="1"/>
          </p:cNvPicPr>
          <p:nvPr/>
        </p:nvPicPr>
        <p:blipFill rotWithShape="1">
          <a:blip r:embed="rId3"/>
          <a:srcRect r="-1881"/>
          <a:stretch/>
        </p:blipFill>
        <p:spPr>
          <a:xfrm>
            <a:off x="2114973" y="4068461"/>
            <a:ext cx="3192677" cy="1790700"/>
          </a:xfrm>
          <a:prstGeom prst="rect">
            <a:avLst/>
          </a:prstGeom>
        </p:spPr>
      </p:pic>
      <p:sp>
        <p:nvSpPr>
          <p:cNvPr id="6" name="Content Placeholder 5">
            <a:extLst>
              <a:ext uri="{FF2B5EF4-FFF2-40B4-BE49-F238E27FC236}">
                <a16:creationId xmlns:a16="http://schemas.microsoft.com/office/drawing/2014/main" id="{817B4463-A966-F042-8498-572761658886}"/>
              </a:ext>
            </a:extLst>
          </p:cNvPr>
          <p:cNvSpPr>
            <a:spLocks noGrp="1"/>
          </p:cNvSpPr>
          <p:nvPr>
            <p:ph sz="half" idx="2"/>
          </p:nvPr>
        </p:nvSpPr>
        <p:spPr>
          <a:xfrm>
            <a:off x="4629150" y="2226468"/>
            <a:ext cx="3886200" cy="4402931"/>
          </a:xfrm>
        </p:spPr>
        <p:txBody>
          <a:bodyPr>
            <a:normAutofit fontScale="92500"/>
          </a:bodyPr>
          <a:lstStyle/>
          <a:p>
            <a:r>
              <a:rPr lang="en-US" dirty="0"/>
              <a:t>In convolution neural networks, we learn the parameters </a:t>
            </a:r>
            <a:r>
              <a:rPr lang="en-US" b="1" dirty="0"/>
              <a:t>w, x, y, and z </a:t>
            </a:r>
            <a:r>
              <a:rPr lang="en-US" dirty="0"/>
              <a:t>of the kernels</a:t>
            </a:r>
          </a:p>
          <a:p>
            <a:r>
              <a:rPr lang="en-US" dirty="0"/>
              <a:t>Usually, there is a bias term added</a:t>
            </a:r>
          </a:p>
          <a:p>
            <a:r>
              <a:rPr lang="en-US" dirty="0"/>
              <a:t>A non-linearity is applied to the convolution</a:t>
            </a:r>
          </a:p>
          <a:p>
            <a:r>
              <a:rPr lang="en-US" dirty="0"/>
              <a:t>One example is </a:t>
            </a:r>
            <a:r>
              <a:rPr lang="en-US" dirty="0" err="1"/>
              <a:t>ReLU</a:t>
            </a:r>
            <a:r>
              <a:rPr lang="en-US" dirty="0"/>
              <a:t>(</a:t>
            </a:r>
            <a:r>
              <a:rPr lang="en-US" i="1" dirty="0"/>
              <a:t>x</a:t>
            </a:r>
            <a:r>
              <a:rPr lang="en-US" dirty="0"/>
              <a:t>) = max(0, </a:t>
            </a:r>
            <a:r>
              <a:rPr lang="en-US" i="1" dirty="0"/>
              <a:t>x</a:t>
            </a:r>
            <a:r>
              <a:rPr lang="en-US" dirty="0"/>
              <a:t>)</a:t>
            </a:r>
          </a:p>
        </p:txBody>
      </p:sp>
    </p:spTree>
    <p:extLst>
      <p:ext uri="{BB962C8B-B14F-4D97-AF65-F5344CB8AC3E}">
        <p14:creationId xmlns:p14="http://schemas.microsoft.com/office/powerpoint/2010/main" val="2114209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3AE4-0937-9749-AF9A-713E9C37BAC0}"/>
              </a:ext>
            </a:extLst>
          </p:cNvPr>
          <p:cNvSpPr>
            <a:spLocks noGrp="1"/>
          </p:cNvSpPr>
          <p:nvPr>
            <p:ph type="title"/>
          </p:nvPr>
        </p:nvSpPr>
        <p:spPr/>
        <p:txBody>
          <a:bodyPr/>
          <a:lstStyle/>
          <a:p>
            <a:r>
              <a:rPr lang="en-US"/>
              <a:t>Contents</a:t>
            </a:r>
          </a:p>
        </p:txBody>
      </p:sp>
      <p:sp>
        <p:nvSpPr>
          <p:cNvPr id="3" name="Content Placeholder 2">
            <a:extLst>
              <a:ext uri="{FF2B5EF4-FFF2-40B4-BE49-F238E27FC236}">
                <a16:creationId xmlns:a16="http://schemas.microsoft.com/office/drawing/2014/main" id="{91B6C574-7F00-A445-B65A-71C32A3447BC}"/>
              </a:ext>
            </a:extLst>
          </p:cNvPr>
          <p:cNvSpPr>
            <a:spLocks noGrp="1"/>
          </p:cNvSpPr>
          <p:nvPr>
            <p:ph idx="1"/>
          </p:nvPr>
        </p:nvSpPr>
        <p:spPr>
          <a:xfrm>
            <a:off x="457200" y="1600200"/>
            <a:ext cx="8229600" cy="4876800"/>
          </a:xfrm>
        </p:spPr>
        <p:txBody>
          <a:bodyPr/>
          <a:lstStyle/>
          <a:p>
            <a:r>
              <a:rPr lang="en-US"/>
              <a:t>Main ideas behind CNN</a:t>
            </a:r>
          </a:p>
          <a:p>
            <a:r>
              <a:rPr lang="en-US"/>
              <a:t>Weight sharing</a:t>
            </a:r>
          </a:p>
          <a:p>
            <a:r>
              <a:rPr lang="en-US"/>
              <a:t>Large filters</a:t>
            </a:r>
          </a:p>
          <a:p>
            <a:r>
              <a:rPr lang="en-US"/>
              <a:t>Padding, Striding, Pooling</a:t>
            </a:r>
          </a:p>
          <a:p>
            <a:r>
              <a:rPr lang="en-US"/>
              <a:t>Multi-dimensional convolution</a:t>
            </a:r>
          </a:p>
          <a:p>
            <a:r>
              <a:rPr lang="en-US"/>
              <a:t>Upsizing</a:t>
            </a:r>
          </a:p>
          <a:p>
            <a:r>
              <a:rPr lang="en-US"/>
              <a:t>Hierarhical filter</a:t>
            </a:r>
          </a:p>
          <a:p>
            <a:r>
              <a:rPr lang="en-US"/>
              <a:t>Example</a:t>
            </a:r>
          </a:p>
        </p:txBody>
      </p:sp>
    </p:spTree>
    <p:extLst>
      <p:ext uri="{BB962C8B-B14F-4D97-AF65-F5344CB8AC3E}">
        <p14:creationId xmlns:p14="http://schemas.microsoft.com/office/powerpoint/2010/main" val="3465558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Striding</a:t>
            </a:r>
            <a:endParaRPr lang="en-US" dirty="0"/>
          </a:p>
        </p:txBody>
      </p:sp>
      <p:sp>
        <p:nvSpPr>
          <p:cNvPr id="3" name="Content Placeholder 2"/>
          <p:cNvSpPr>
            <a:spLocks noGrp="1"/>
          </p:cNvSpPr>
          <p:nvPr>
            <p:ph idx="1"/>
          </p:nvPr>
        </p:nvSpPr>
        <p:spPr/>
        <p:txBody>
          <a:bodyPr>
            <a:normAutofit fontScale="92500" lnSpcReduction="20000"/>
          </a:bodyPr>
          <a:lstStyle/>
          <a:p>
            <a:r>
              <a:rPr lang="en-US" dirty="0"/>
              <a:t>We’ve seen how useful pooling is in a convolutional network. Though pooling layers are common, we can save time by bundling the pooling step right into the convolution process. </a:t>
            </a:r>
          </a:p>
          <a:p>
            <a:endParaRPr lang="en-US" dirty="0"/>
          </a:p>
          <a:p>
            <a:r>
              <a:rPr lang="en-US" dirty="0"/>
              <a:t>This combined operation is much faster than two distinct layers The tensors resulting from the two procedures are different, but experience has shown that the faster, combined operation usually produces results that are just as useful as the slower, sequential operations.</a:t>
            </a:r>
          </a:p>
        </p:txBody>
      </p:sp>
      <p:sp>
        <p:nvSpPr>
          <p:cNvPr id="4" name="Rectangle 3"/>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spTree>
    <p:extLst>
      <p:ext uri="{BB962C8B-B14F-4D97-AF65-F5344CB8AC3E}">
        <p14:creationId xmlns:p14="http://schemas.microsoft.com/office/powerpoint/2010/main" val="2280310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Striding</a:t>
            </a:r>
            <a:endParaRPr lang="en-US" dirty="0"/>
          </a:p>
        </p:txBody>
      </p:sp>
      <p:sp>
        <p:nvSpPr>
          <p:cNvPr id="3" name="Content Placeholder 2"/>
          <p:cNvSpPr>
            <a:spLocks noGrp="1"/>
          </p:cNvSpPr>
          <p:nvPr>
            <p:ph idx="1"/>
          </p:nvPr>
        </p:nvSpPr>
        <p:spPr>
          <a:xfrm>
            <a:off x="152400" y="1318360"/>
            <a:ext cx="4724400" cy="5144091"/>
          </a:xfrm>
        </p:spPr>
        <p:txBody>
          <a:bodyPr>
            <a:normAutofit fontScale="85000" lnSpcReduction="10000"/>
          </a:bodyPr>
          <a:lstStyle/>
          <a:p>
            <a:r>
              <a:rPr lang="en-US" dirty="0"/>
              <a:t>The filter produces an output, then takes one step right, produces another output</a:t>
            </a:r>
            <a:endParaRPr lang="en-US" sz="2800" dirty="0">
              <a:latin typeface="NewBaskervilleStd-Roman"/>
            </a:endParaRPr>
          </a:p>
          <a:p>
            <a:r>
              <a:rPr lang="en-US" sz="2800" dirty="0">
                <a:latin typeface="NewBaskervilleStd-Roman"/>
              </a:rPr>
              <a:t>Suppose we move, or </a:t>
            </a:r>
            <a:r>
              <a:rPr lang="en-US" sz="2800" i="1" dirty="0">
                <a:latin typeface="NewBaskervilleStd-Italic"/>
              </a:rPr>
              <a:t>stride</a:t>
            </a:r>
            <a:r>
              <a:rPr lang="en-US" sz="2800" dirty="0">
                <a:latin typeface="NewBaskervilleStd-Roman"/>
              </a:rPr>
              <a:t>, more than one pixel to the right, or more than one pixel down, as we sweep our filter. </a:t>
            </a:r>
          </a:p>
          <a:p>
            <a:r>
              <a:rPr lang="en-US" sz="2800" dirty="0">
                <a:latin typeface="NewBaskervilleStd-Roman"/>
              </a:rPr>
              <a:t>Then our output will end up being smaller than the input. </a:t>
            </a:r>
          </a:p>
          <a:p>
            <a:r>
              <a:rPr lang="en-US" sz="2800" dirty="0">
                <a:latin typeface="NewBaskervilleStd-Roman"/>
              </a:rPr>
              <a:t>We usually use the word </a:t>
            </a:r>
            <a:r>
              <a:rPr lang="en-US" sz="2800" i="1" dirty="0">
                <a:latin typeface="NewBaskervilleStd-Italic"/>
              </a:rPr>
              <a:t>stride </a:t>
            </a:r>
            <a:r>
              <a:rPr lang="en-US" sz="2800" dirty="0">
                <a:latin typeface="NewBaskervilleStd-Roman"/>
              </a:rPr>
              <a:t>(and the related </a:t>
            </a:r>
            <a:r>
              <a:rPr lang="en-US" sz="2800" i="1" dirty="0">
                <a:latin typeface="NewBaskervilleStd-Italic"/>
              </a:rPr>
              <a:t>striding</a:t>
            </a:r>
            <a:r>
              <a:rPr lang="en-US" sz="2800" dirty="0">
                <a:latin typeface="NewBaskervilleStd-Roman"/>
              </a:rPr>
              <a:t>) only when we use steps greater than one in any dimension.</a:t>
            </a:r>
            <a:endParaRPr lang="en-US" sz="2800" dirty="0"/>
          </a:p>
        </p:txBody>
      </p:sp>
      <p:pic>
        <p:nvPicPr>
          <p:cNvPr id="4" name="Picture 3"/>
          <p:cNvPicPr>
            <a:picLocks noChangeAspect="1"/>
          </p:cNvPicPr>
          <p:nvPr/>
        </p:nvPicPr>
        <p:blipFill>
          <a:blip r:embed="rId2"/>
          <a:stretch>
            <a:fillRect/>
          </a:stretch>
        </p:blipFill>
        <p:spPr>
          <a:xfrm>
            <a:off x="5181600" y="2057400"/>
            <a:ext cx="3534268" cy="2924583"/>
          </a:xfrm>
          <a:prstGeom prst="rect">
            <a:avLst/>
          </a:prstGeom>
        </p:spPr>
      </p:pic>
      <p:sp>
        <p:nvSpPr>
          <p:cNvPr id="5" name="Rectangle 4"/>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spTree>
    <p:extLst>
      <p:ext uri="{BB962C8B-B14F-4D97-AF65-F5344CB8AC3E}">
        <p14:creationId xmlns:p14="http://schemas.microsoft.com/office/powerpoint/2010/main" val="2950148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Striding</a:t>
            </a:r>
            <a:endParaRPr lang="en-US" dirty="0"/>
          </a:p>
        </p:txBody>
      </p:sp>
      <p:sp>
        <p:nvSpPr>
          <p:cNvPr id="3" name="Content Placeholder 2"/>
          <p:cNvSpPr>
            <a:spLocks noGrp="1"/>
          </p:cNvSpPr>
          <p:nvPr>
            <p:ph idx="1"/>
          </p:nvPr>
        </p:nvSpPr>
        <p:spPr>
          <a:xfrm>
            <a:off x="0" y="1316631"/>
            <a:ext cx="3886200" cy="5144091"/>
          </a:xfrm>
        </p:spPr>
        <p:txBody>
          <a:bodyPr>
            <a:normAutofit/>
          </a:bodyPr>
          <a:lstStyle/>
          <a:p>
            <a:r>
              <a:rPr lang="en-US" sz="2400" dirty="0"/>
              <a:t>If we’re trying to save time, we might want to do as little computation as possible.</a:t>
            </a:r>
          </a:p>
          <a:p>
            <a:r>
              <a:rPr lang="en-US" sz="2400" dirty="0"/>
              <a:t>Then we can use striding to prevent any input element from being used more than once. </a:t>
            </a:r>
          </a:p>
        </p:txBody>
      </p:sp>
      <p:sp>
        <p:nvSpPr>
          <p:cNvPr id="5" name="Rectangle 4"/>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pic>
        <p:nvPicPr>
          <p:cNvPr id="6" name="Picture 5"/>
          <p:cNvPicPr>
            <a:picLocks noChangeAspect="1"/>
          </p:cNvPicPr>
          <p:nvPr/>
        </p:nvPicPr>
        <p:blipFill>
          <a:blip r:embed="rId2"/>
          <a:stretch>
            <a:fillRect/>
          </a:stretch>
        </p:blipFill>
        <p:spPr>
          <a:xfrm>
            <a:off x="4174468" y="1523999"/>
            <a:ext cx="4753632" cy="2950531"/>
          </a:xfrm>
          <a:prstGeom prst="rect">
            <a:avLst/>
          </a:prstGeom>
        </p:spPr>
      </p:pic>
      <p:sp>
        <p:nvSpPr>
          <p:cNvPr id="7" name="Rectangle 6"/>
          <p:cNvSpPr/>
          <p:nvPr/>
        </p:nvSpPr>
        <p:spPr>
          <a:xfrm>
            <a:off x="0" y="4842926"/>
            <a:ext cx="8737600" cy="1200329"/>
          </a:xfrm>
          <a:prstGeom prst="rect">
            <a:avLst/>
          </a:prstGeom>
        </p:spPr>
        <p:txBody>
          <a:bodyPr wrap="square">
            <a:spAutoFit/>
          </a:bodyPr>
          <a:lstStyle/>
          <a:p>
            <a:pPr marL="342900" indent="-342900">
              <a:buFont typeface="Arial" panose="020B0604020202020204" pitchFamily="34" charset="0"/>
              <a:buChar char="•"/>
            </a:pPr>
            <a:r>
              <a:rPr lang="en-US" sz="2400" dirty="0"/>
              <a:t>For instance, if we’re moving a three by three filter over an image, we might use a stride of three in both directions, so that no pixel gets used more than once,</a:t>
            </a:r>
            <a:r>
              <a:rPr lang="en-US" sz="2400" dirty="0">
                <a:latin typeface="NewBaskervilleStd-Roman"/>
              </a:rPr>
              <a:t>.</a:t>
            </a:r>
            <a:endParaRPr lang="en-US" sz="2400" dirty="0"/>
          </a:p>
        </p:txBody>
      </p:sp>
    </p:spTree>
    <p:extLst>
      <p:ext uri="{BB962C8B-B14F-4D97-AF65-F5344CB8AC3E}">
        <p14:creationId xmlns:p14="http://schemas.microsoft.com/office/powerpoint/2010/main" val="65480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Layers</a:t>
            </a:r>
          </a:p>
        </p:txBody>
      </p:sp>
      <p:sp>
        <p:nvSpPr>
          <p:cNvPr id="3" name="Content Placeholder 2"/>
          <p:cNvSpPr>
            <a:spLocks noGrp="1"/>
          </p:cNvSpPr>
          <p:nvPr>
            <p:ph idx="1"/>
          </p:nvPr>
        </p:nvSpPr>
        <p:spPr>
          <a:xfrm>
            <a:off x="3810000" y="1219200"/>
            <a:ext cx="5181600" cy="5410200"/>
          </a:xfrm>
        </p:spPr>
        <p:txBody>
          <a:bodyPr>
            <a:noAutofit/>
          </a:bodyPr>
          <a:lstStyle/>
          <a:p>
            <a:pPr marL="0" indent="0">
              <a:buNone/>
            </a:pPr>
            <a:r>
              <a:rPr lang="en-US" sz="1600" dirty="0"/>
              <a:t>Parameters that define a convolutional layer.</a:t>
            </a:r>
          </a:p>
          <a:p>
            <a:r>
              <a:rPr lang="en-US" sz="1600" b="1" dirty="0"/>
              <a:t>Kernel Size</a:t>
            </a:r>
            <a:r>
              <a:rPr lang="en-US" sz="1600" dirty="0"/>
              <a:t>: The kernel size defines the field of view of the convolution. A common choice for 2D is 3 — that is 3x3 pixels.</a:t>
            </a:r>
          </a:p>
          <a:p>
            <a:endParaRPr lang="en-US" sz="1600" b="1" dirty="0"/>
          </a:p>
          <a:p>
            <a:r>
              <a:rPr lang="en-US" sz="1600" b="1" dirty="0"/>
              <a:t>Stride</a:t>
            </a:r>
            <a:r>
              <a:rPr lang="en-US" sz="1600" dirty="0"/>
              <a:t>: The stride defines the step size of the kernel when traversing the image. While its default is usually 1, we can use a stride of 2 for </a:t>
            </a:r>
            <a:r>
              <a:rPr lang="en-US" sz="1600" dirty="0" err="1"/>
              <a:t>downsampling</a:t>
            </a:r>
            <a:r>
              <a:rPr lang="en-US" sz="1600" dirty="0"/>
              <a:t> an image similar to </a:t>
            </a:r>
            <a:r>
              <a:rPr lang="en-US" sz="1600" dirty="0" err="1"/>
              <a:t>MaxPooling</a:t>
            </a:r>
            <a:r>
              <a:rPr lang="en-US" sz="1600" dirty="0"/>
              <a:t>.</a:t>
            </a:r>
          </a:p>
          <a:p>
            <a:endParaRPr lang="en-US" sz="1600" b="1" dirty="0"/>
          </a:p>
          <a:p>
            <a:r>
              <a:rPr lang="en-US" sz="1600" b="1" dirty="0"/>
              <a:t>Padding</a:t>
            </a:r>
            <a:r>
              <a:rPr lang="en-US" sz="1600" dirty="0"/>
              <a:t>: The padding defines how the border of a sample is handled. A (half) padded convolution will keep the spatial output dimensions equal to the input, whereas unpadded convolutions will crop away some of the borders if the kernel is larger than 1.</a:t>
            </a:r>
          </a:p>
          <a:p>
            <a:endParaRPr lang="en-US" sz="1600" b="1" dirty="0">
              <a:solidFill>
                <a:srgbClr val="292929"/>
              </a:solidFill>
              <a:latin typeface="Charter"/>
            </a:endParaRPr>
          </a:p>
          <a:p>
            <a:r>
              <a:rPr lang="en-US" sz="1600" b="1" dirty="0"/>
              <a:t>Input &amp; Output Channels: </a:t>
            </a:r>
            <a:r>
              <a:rPr lang="en-US" sz="1600" dirty="0"/>
              <a:t>A convolutional layer takes a certain number of input channels (I) and calculates a specific number of output channels (O). The needed parameters for such a layer can be calculated by I*O*K, where K equals the number of values in the kernel.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600200"/>
            <a:ext cx="3762375" cy="4276725"/>
          </a:xfrm>
          <a:prstGeom prst="rect">
            <a:avLst/>
          </a:prstGeom>
        </p:spPr>
      </p:pic>
      <p:sp>
        <p:nvSpPr>
          <p:cNvPr id="6" name="Rectangle 5"/>
          <p:cNvSpPr/>
          <p:nvPr/>
        </p:nvSpPr>
        <p:spPr>
          <a:xfrm>
            <a:off x="228600" y="6248400"/>
            <a:ext cx="3657600" cy="338554"/>
          </a:xfrm>
          <a:prstGeom prst="rect">
            <a:avLst/>
          </a:prstGeom>
        </p:spPr>
        <p:txBody>
          <a:bodyPr wrap="square">
            <a:spAutoFit/>
          </a:bodyPr>
          <a:lstStyle/>
          <a:p>
            <a:r>
              <a:rPr lang="en-US" sz="800" dirty="0"/>
              <a:t>https://towardsdatascience.com/types-of-convolutions-in-deep-learning-717013397f4d</a:t>
            </a:r>
          </a:p>
        </p:txBody>
      </p:sp>
    </p:spTree>
    <p:extLst>
      <p:ext uri="{BB962C8B-B14F-4D97-AF65-F5344CB8AC3E}">
        <p14:creationId xmlns:p14="http://schemas.microsoft.com/office/powerpoint/2010/main" val="3896497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F09BFC0-FFB4-CF43-B1A7-3A30B00424F4}"/>
              </a:ext>
            </a:extLst>
          </p:cNvPr>
          <p:cNvGraphicFramePr>
            <a:graphicFrameLocks noGrp="1"/>
          </p:cNvGraphicFramePr>
          <p:nvPr/>
        </p:nvGraphicFramePr>
        <p:xfrm>
          <a:off x="2195363" y="3289935"/>
          <a:ext cx="6096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gridCol w="1016000">
                  <a:extLst>
                    <a:ext uri="{9D8B030D-6E8A-4147-A177-3AD203B41FA5}">
                      <a16:colId xmlns:a16="http://schemas.microsoft.com/office/drawing/2014/main" val="1449979494"/>
                    </a:ext>
                  </a:extLst>
                </a:gridCol>
                <a:gridCol w="1016000">
                  <a:extLst>
                    <a:ext uri="{9D8B030D-6E8A-4147-A177-3AD203B41FA5}">
                      <a16:colId xmlns:a16="http://schemas.microsoft.com/office/drawing/2014/main" val="2362749454"/>
                    </a:ext>
                  </a:extLst>
                </a:gridCol>
                <a:gridCol w="1016000">
                  <a:extLst>
                    <a:ext uri="{9D8B030D-6E8A-4147-A177-3AD203B41FA5}">
                      <a16:colId xmlns:a16="http://schemas.microsoft.com/office/drawing/2014/main" val="1179092503"/>
                    </a:ext>
                  </a:extLst>
                </a:gridCol>
              </a:tblGrid>
              <a:tr h="278130">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3" name="TextBox 2">
            <a:extLst>
              <a:ext uri="{FF2B5EF4-FFF2-40B4-BE49-F238E27FC236}">
                <a16:creationId xmlns:a16="http://schemas.microsoft.com/office/drawing/2014/main" id="{5BE03914-3101-0B43-B4DE-BF5C814F6D55}"/>
              </a:ext>
            </a:extLst>
          </p:cNvPr>
          <p:cNvSpPr txBox="1"/>
          <p:nvPr/>
        </p:nvSpPr>
        <p:spPr>
          <a:xfrm>
            <a:off x="678581" y="3255645"/>
            <a:ext cx="616066" cy="300082"/>
          </a:xfrm>
          <a:prstGeom prst="rect">
            <a:avLst/>
          </a:prstGeom>
          <a:noFill/>
        </p:spPr>
        <p:txBody>
          <a:bodyPr wrap="none" rtlCol="0">
            <a:spAutoFit/>
          </a:bodyPr>
          <a:lstStyle/>
          <a:p>
            <a:r>
              <a:rPr lang="en-US" sz="1350" dirty="0"/>
              <a:t>Image</a:t>
            </a:r>
          </a:p>
        </p:txBody>
      </p:sp>
      <p:graphicFrame>
        <p:nvGraphicFramePr>
          <p:cNvPr id="4" name="Table 2">
            <a:extLst>
              <a:ext uri="{FF2B5EF4-FFF2-40B4-BE49-F238E27FC236}">
                <a16:creationId xmlns:a16="http://schemas.microsoft.com/office/drawing/2014/main" id="{7143EC67-F1AD-4E4F-84CF-820CE489EB58}"/>
              </a:ext>
            </a:extLst>
          </p:cNvPr>
          <p:cNvGraphicFramePr>
            <a:graphicFrameLocks noGrp="1"/>
          </p:cNvGraphicFramePr>
          <p:nvPr/>
        </p:nvGraphicFramePr>
        <p:xfrm>
          <a:off x="2195364" y="2127685"/>
          <a:ext cx="3048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5" name="TextBox 4">
            <a:extLst>
              <a:ext uri="{FF2B5EF4-FFF2-40B4-BE49-F238E27FC236}">
                <a16:creationId xmlns:a16="http://schemas.microsoft.com/office/drawing/2014/main" id="{9C241BAB-0F5C-3449-A611-00998697BDDD}"/>
              </a:ext>
            </a:extLst>
          </p:cNvPr>
          <p:cNvSpPr txBox="1"/>
          <p:nvPr/>
        </p:nvSpPr>
        <p:spPr>
          <a:xfrm>
            <a:off x="678581" y="2057299"/>
            <a:ext cx="548292" cy="300082"/>
          </a:xfrm>
          <a:prstGeom prst="rect">
            <a:avLst/>
          </a:prstGeom>
          <a:noFill/>
        </p:spPr>
        <p:txBody>
          <a:bodyPr wrap="none" rtlCol="0">
            <a:spAutoFit/>
          </a:bodyPr>
          <a:lstStyle/>
          <a:p>
            <a:r>
              <a:rPr lang="en-US" sz="1350" dirty="0"/>
              <a:t>Filter</a:t>
            </a:r>
          </a:p>
        </p:txBody>
      </p:sp>
      <p:sp>
        <p:nvSpPr>
          <p:cNvPr id="6" name="TextBox 5">
            <a:extLst>
              <a:ext uri="{FF2B5EF4-FFF2-40B4-BE49-F238E27FC236}">
                <a16:creationId xmlns:a16="http://schemas.microsoft.com/office/drawing/2014/main" id="{3C5E9690-845B-0D46-A6C9-DFBB6D55F802}"/>
              </a:ext>
            </a:extLst>
          </p:cNvPr>
          <p:cNvSpPr txBox="1"/>
          <p:nvPr/>
        </p:nvSpPr>
        <p:spPr>
          <a:xfrm>
            <a:off x="1178286" y="2057299"/>
            <a:ext cx="545342" cy="300082"/>
          </a:xfrm>
          <a:prstGeom prst="rect">
            <a:avLst/>
          </a:prstGeom>
          <a:noFill/>
        </p:spPr>
        <p:txBody>
          <a:bodyPr wrap="none" rtlCol="0">
            <a:spAutoFit/>
          </a:bodyPr>
          <a:lstStyle/>
          <a:p>
            <a:r>
              <a:rPr lang="en-US" sz="1350" dirty="0"/>
              <a:t>(</a:t>
            </a:r>
            <a:r>
              <a:rPr lang="en-US" sz="1350" i="1" dirty="0"/>
              <a:t>F</a:t>
            </a:r>
            <a:r>
              <a:rPr lang="en-US" sz="1350" dirty="0"/>
              <a:t>=3)</a:t>
            </a:r>
          </a:p>
        </p:txBody>
      </p:sp>
      <p:sp>
        <p:nvSpPr>
          <p:cNvPr id="7" name="TextBox 6">
            <a:extLst>
              <a:ext uri="{FF2B5EF4-FFF2-40B4-BE49-F238E27FC236}">
                <a16:creationId xmlns:a16="http://schemas.microsoft.com/office/drawing/2014/main" id="{6AD63757-7772-5E4D-A957-FA0099AA6DF7}"/>
              </a:ext>
            </a:extLst>
          </p:cNvPr>
          <p:cNvSpPr txBox="1"/>
          <p:nvPr/>
        </p:nvSpPr>
        <p:spPr>
          <a:xfrm>
            <a:off x="1178286" y="3255644"/>
            <a:ext cx="619080" cy="300082"/>
          </a:xfrm>
          <a:prstGeom prst="rect">
            <a:avLst/>
          </a:prstGeom>
          <a:noFill/>
        </p:spPr>
        <p:txBody>
          <a:bodyPr wrap="none" rtlCol="0">
            <a:spAutoFit/>
          </a:bodyPr>
          <a:lstStyle/>
          <a:p>
            <a:r>
              <a:rPr lang="en-US" sz="1350" dirty="0"/>
              <a:t>(</a:t>
            </a:r>
            <a:r>
              <a:rPr lang="en-US" sz="1350" i="1" dirty="0"/>
              <a:t>W</a:t>
            </a:r>
            <a:r>
              <a:rPr lang="en-US" sz="1350" dirty="0"/>
              <a:t>=3)</a:t>
            </a:r>
          </a:p>
        </p:txBody>
      </p:sp>
      <p:sp>
        <p:nvSpPr>
          <p:cNvPr id="8" name="TextBox 7">
            <a:extLst>
              <a:ext uri="{FF2B5EF4-FFF2-40B4-BE49-F238E27FC236}">
                <a16:creationId xmlns:a16="http://schemas.microsoft.com/office/drawing/2014/main" id="{2750202A-DBBC-FC46-B9B9-48F885EB3D09}"/>
              </a:ext>
            </a:extLst>
          </p:cNvPr>
          <p:cNvSpPr txBox="1"/>
          <p:nvPr/>
        </p:nvSpPr>
        <p:spPr>
          <a:xfrm>
            <a:off x="6157762" y="2128816"/>
            <a:ext cx="721672" cy="300082"/>
          </a:xfrm>
          <a:prstGeom prst="rect">
            <a:avLst/>
          </a:prstGeom>
          <a:noFill/>
        </p:spPr>
        <p:txBody>
          <a:bodyPr wrap="none" rtlCol="0">
            <a:spAutoFit/>
          </a:bodyPr>
          <a:lstStyle/>
          <a:p>
            <a:r>
              <a:rPr lang="en-US" sz="1350" dirty="0"/>
              <a:t>Bias = 0</a:t>
            </a:r>
          </a:p>
        </p:txBody>
      </p:sp>
    </p:spTree>
    <p:extLst>
      <p:ext uri="{BB962C8B-B14F-4D97-AF65-F5344CB8AC3E}">
        <p14:creationId xmlns:p14="http://schemas.microsoft.com/office/powerpoint/2010/main" val="2751264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F09BFC0-FFB4-CF43-B1A7-3A30B00424F4}"/>
              </a:ext>
            </a:extLst>
          </p:cNvPr>
          <p:cNvGraphicFramePr>
            <a:graphicFrameLocks noGrp="1"/>
          </p:cNvGraphicFramePr>
          <p:nvPr/>
        </p:nvGraphicFramePr>
        <p:xfrm>
          <a:off x="2195363" y="3289935"/>
          <a:ext cx="6096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gridCol w="1016000">
                  <a:extLst>
                    <a:ext uri="{9D8B030D-6E8A-4147-A177-3AD203B41FA5}">
                      <a16:colId xmlns:a16="http://schemas.microsoft.com/office/drawing/2014/main" val="1449979494"/>
                    </a:ext>
                  </a:extLst>
                </a:gridCol>
                <a:gridCol w="1016000">
                  <a:extLst>
                    <a:ext uri="{9D8B030D-6E8A-4147-A177-3AD203B41FA5}">
                      <a16:colId xmlns:a16="http://schemas.microsoft.com/office/drawing/2014/main" val="2362749454"/>
                    </a:ext>
                  </a:extLst>
                </a:gridCol>
                <a:gridCol w="1016000">
                  <a:extLst>
                    <a:ext uri="{9D8B030D-6E8A-4147-A177-3AD203B41FA5}">
                      <a16:colId xmlns:a16="http://schemas.microsoft.com/office/drawing/2014/main" val="1179092503"/>
                    </a:ext>
                  </a:extLst>
                </a:gridCol>
              </a:tblGrid>
              <a:tr h="278130">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3" name="TextBox 2">
            <a:extLst>
              <a:ext uri="{FF2B5EF4-FFF2-40B4-BE49-F238E27FC236}">
                <a16:creationId xmlns:a16="http://schemas.microsoft.com/office/drawing/2014/main" id="{5BE03914-3101-0B43-B4DE-BF5C814F6D55}"/>
              </a:ext>
            </a:extLst>
          </p:cNvPr>
          <p:cNvSpPr txBox="1"/>
          <p:nvPr/>
        </p:nvSpPr>
        <p:spPr>
          <a:xfrm>
            <a:off x="678581" y="3255645"/>
            <a:ext cx="616066" cy="300082"/>
          </a:xfrm>
          <a:prstGeom prst="rect">
            <a:avLst/>
          </a:prstGeom>
          <a:noFill/>
        </p:spPr>
        <p:txBody>
          <a:bodyPr wrap="none" rtlCol="0">
            <a:spAutoFit/>
          </a:bodyPr>
          <a:lstStyle/>
          <a:p>
            <a:r>
              <a:rPr lang="en-US" sz="1350" dirty="0"/>
              <a:t>Image</a:t>
            </a:r>
          </a:p>
        </p:txBody>
      </p:sp>
      <p:graphicFrame>
        <p:nvGraphicFramePr>
          <p:cNvPr id="4" name="Table 2">
            <a:extLst>
              <a:ext uri="{FF2B5EF4-FFF2-40B4-BE49-F238E27FC236}">
                <a16:creationId xmlns:a16="http://schemas.microsoft.com/office/drawing/2014/main" id="{7143EC67-F1AD-4E4F-84CF-820CE489EB58}"/>
              </a:ext>
            </a:extLst>
          </p:cNvPr>
          <p:cNvGraphicFramePr>
            <a:graphicFrameLocks noGrp="1"/>
          </p:cNvGraphicFramePr>
          <p:nvPr/>
        </p:nvGraphicFramePr>
        <p:xfrm>
          <a:off x="2195364" y="2127685"/>
          <a:ext cx="3048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5" name="TextBox 4">
            <a:extLst>
              <a:ext uri="{FF2B5EF4-FFF2-40B4-BE49-F238E27FC236}">
                <a16:creationId xmlns:a16="http://schemas.microsoft.com/office/drawing/2014/main" id="{9C241BAB-0F5C-3449-A611-00998697BDDD}"/>
              </a:ext>
            </a:extLst>
          </p:cNvPr>
          <p:cNvSpPr txBox="1"/>
          <p:nvPr/>
        </p:nvSpPr>
        <p:spPr>
          <a:xfrm>
            <a:off x="678581" y="2057299"/>
            <a:ext cx="548292" cy="300082"/>
          </a:xfrm>
          <a:prstGeom prst="rect">
            <a:avLst/>
          </a:prstGeom>
          <a:noFill/>
        </p:spPr>
        <p:txBody>
          <a:bodyPr wrap="none" rtlCol="0">
            <a:spAutoFit/>
          </a:bodyPr>
          <a:lstStyle/>
          <a:p>
            <a:r>
              <a:rPr lang="en-US" sz="1350" dirty="0"/>
              <a:t>Filter</a:t>
            </a:r>
          </a:p>
        </p:txBody>
      </p:sp>
      <p:sp>
        <p:nvSpPr>
          <p:cNvPr id="6" name="TextBox 5">
            <a:extLst>
              <a:ext uri="{FF2B5EF4-FFF2-40B4-BE49-F238E27FC236}">
                <a16:creationId xmlns:a16="http://schemas.microsoft.com/office/drawing/2014/main" id="{3C5E9690-845B-0D46-A6C9-DFBB6D55F802}"/>
              </a:ext>
            </a:extLst>
          </p:cNvPr>
          <p:cNvSpPr txBox="1"/>
          <p:nvPr/>
        </p:nvSpPr>
        <p:spPr>
          <a:xfrm>
            <a:off x="1178286" y="2057299"/>
            <a:ext cx="545342" cy="300082"/>
          </a:xfrm>
          <a:prstGeom prst="rect">
            <a:avLst/>
          </a:prstGeom>
          <a:noFill/>
        </p:spPr>
        <p:txBody>
          <a:bodyPr wrap="none" rtlCol="0">
            <a:spAutoFit/>
          </a:bodyPr>
          <a:lstStyle/>
          <a:p>
            <a:r>
              <a:rPr lang="en-US" sz="1350" dirty="0"/>
              <a:t>(</a:t>
            </a:r>
            <a:r>
              <a:rPr lang="en-US" sz="1350" i="1" dirty="0"/>
              <a:t>F</a:t>
            </a:r>
            <a:r>
              <a:rPr lang="en-US" sz="1350" dirty="0"/>
              <a:t>=3)</a:t>
            </a:r>
          </a:p>
        </p:txBody>
      </p:sp>
      <p:sp>
        <p:nvSpPr>
          <p:cNvPr id="7" name="TextBox 6">
            <a:extLst>
              <a:ext uri="{FF2B5EF4-FFF2-40B4-BE49-F238E27FC236}">
                <a16:creationId xmlns:a16="http://schemas.microsoft.com/office/drawing/2014/main" id="{6AD63757-7772-5E4D-A957-FA0099AA6DF7}"/>
              </a:ext>
            </a:extLst>
          </p:cNvPr>
          <p:cNvSpPr txBox="1"/>
          <p:nvPr/>
        </p:nvSpPr>
        <p:spPr>
          <a:xfrm>
            <a:off x="1178286" y="3255644"/>
            <a:ext cx="619080" cy="300082"/>
          </a:xfrm>
          <a:prstGeom prst="rect">
            <a:avLst/>
          </a:prstGeom>
          <a:noFill/>
        </p:spPr>
        <p:txBody>
          <a:bodyPr wrap="none" rtlCol="0">
            <a:spAutoFit/>
          </a:bodyPr>
          <a:lstStyle/>
          <a:p>
            <a:r>
              <a:rPr lang="en-US" sz="1350" dirty="0"/>
              <a:t>(</a:t>
            </a:r>
            <a:r>
              <a:rPr lang="en-US" sz="1350" i="1" dirty="0"/>
              <a:t>W</a:t>
            </a:r>
            <a:r>
              <a:rPr lang="en-US" sz="1350" dirty="0"/>
              <a:t>=6)</a:t>
            </a:r>
          </a:p>
        </p:txBody>
      </p:sp>
      <p:sp>
        <p:nvSpPr>
          <p:cNvPr id="8" name="TextBox 7">
            <a:extLst>
              <a:ext uri="{FF2B5EF4-FFF2-40B4-BE49-F238E27FC236}">
                <a16:creationId xmlns:a16="http://schemas.microsoft.com/office/drawing/2014/main" id="{2750202A-DBBC-FC46-B9B9-48F885EB3D09}"/>
              </a:ext>
            </a:extLst>
          </p:cNvPr>
          <p:cNvSpPr txBox="1"/>
          <p:nvPr/>
        </p:nvSpPr>
        <p:spPr>
          <a:xfrm>
            <a:off x="6157762" y="2128816"/>
            <a:ext cx="721672" cy="300082"/>
          </a:xfrm>
          <a:prstGeom prst="rect">
            <a:avLst/>
          </a:prstGeom>
          <a:noFill/>
        </p:spPr>
        <p:txBody>
          <a:bodyPr wrap="none" rtlCol="0">
            <a:spAutoFit/>
          </a:bodyPr>
          <a:lstStyle/>
          <a:p>
            <a:r>
              <a:rPr lang="en-US" sz="1350" dirty="0"/>
              <a:t>Bias = 0</a:t>
            </a:r>
          </a:p>
        </p:txBody>
      </p:sp>
      <p:sp>
        <p:nvSpPr>
          <p:cNvPr id="9" name="Oval 8">
            <a:extLst>
              <a:ext uri="{FF2B5EF4-FFF2-40B4-BE49-F238E27FC236}">
                <a16:creationId xmlns:a16="http://schemas.microsoft.com/office/drawing/2014/main" id="{EEECEB71-E21C-C34B-813D-B99D797119A0}"/>
              </a:ext>
            </a:extLst>
          </p:cNvPr>
          <p:cNvSpPr/>
          <p:nvPr/>
        </p:nvSpPr>
        <p:spPr>
          <a:xfrm>
            <a:off x="3255745" y="4531694"/>
            <a:ext cx="541421"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Arrow Connector 10">
            <a:extLst>
              <a:ext uri="{FF2B5EF4-FFF2-40B4-BE49-F238E27FC236}">
                <a16:creationId xmlns:a16="http://schemas.microsoft.com/office/drawing/2014/main" id="{9F3D5FE4-716C-C045-AE80-18CCBB9A843A}"/>
              </a:ext>
            </a:extLst>
          </p:cNvPr>
          <p:cNvCxnSpPr>
            <a:endCxn id="9" idx="1"/>
          </p:cNvCxnSpPr>
          <p:nvPr/>
        </p:nvCxnSpPr>
        <p:spPr>
          <a:xfrm>
            <a:off x="2728762" y="3568065"/>
            <a:ext cx="606273" cy="104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9461D50-9769-B447-9318-1AFD0ECB946E}"/>
              </a:ext>
            </a:extLst>
          </p:cNvPr>
          <p:cNvCxnSpPr>
            <a:cxnSpLocks/>
            <a:endCxn id="9" idx="0"/>
          </p:cNvCxnSpPr>
          <p:nvPr/>
        </p:nvCxnSpPr>
        <p:spPr>
          <a:xfrm flipH="1">
            <a:off x="3526456" y="3568066"/>
            <a:ext cx="169646" cy="96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89B3A4-A8A8-C04D-896F-81D7FF50A966}"/>
              </a:ext>
            </a:extLst>
          </p:cNvPr>
          <p:cNvCxnSpPr>
            <a:cxnSpLocks/>
          </p:cNvCxnSpPr>
          <p:nvPr/>
        </p:nvCxnSpPr>
        <p:spPr>
          <a:xfrm flipH="1">
            <a:off x="3797166" y="3568066"/>
            <a:ext cx="887931" cy="1162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3BD877-E973-3B4A-8CDC-D32B3A0BE9D1}"/>
              </a:ext>
            </a:extLst>
          </p:cNvPr>
          <p:cNvSpPr txBox="1"/>
          <p:nvPr/>
        </p:nvSpPr>
        <p:spPr>
          <a:xfrm>
            <a:off x="3068053" y="3918084"/>
            <a:ext cx="325730" cy="300082"/>
          </a:xfrm>
          <a:prstGeom prst="rect">
            <a:avLst/>
          </a:prstGeom>
          <a:noFill/>
        </p:spPr>
        <p:txBody>
          <a:bodyPr wrap="none" rtlCol="0">
            <a:spAutoFit/>
          </a:bodyPr>
          <a:lstStyle/>
          <a:p>
            <a:r>
              <a:rPr lang="en-US" sz="1350" dirty="0"/>
              <a:t>-1</a:t>
            </a:r>
          </a:p>
        </p:txBody>
      </p:sp>
      <p:sp>
        <p:nvSpPr>
          <p:cNvPr id="19" name="TextBox 18">
            <a:extLst>
              <a:ext uri="{FF2B5EF4-FFF2-40B4-BE49-F238E27FC236}">
                <a16:creationId xmlns:a16="http://schemas.microsoft.com/office/drawing/2014/main" id="{E3CD93D3-9421-A646-BB7B-CA41DF5E702E}"/>
              </a:ext>
            </a:extLst>
          </p:cNvPr>
          <p:cNvSpPr txBox="1"/>
          <p:nvPr/>
        </p:nvSpPr>
        <p:spPr>
          <a:xfrm>
            <a:off x="3638349" y="3918084"/>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281CBB2F-B5A4-AA44-8BD6-39EABA2F56A0}"/>
              </a:ext>
            </a:extLst>
          </p:cNvPr>
          <p:cNvSpPr txBox="1"/>
          <p:nvPr/>
        </p:nvSpPr>
        <p:spPr>
          <a:xfrm>
            <a:off x="4324149" y="3918084"/>
            <a:ext cx="325730" cy="300082"/>
          </a:xfrm>
          <a:prstGeom prst="rect">
            <a:avLst/>
          </a:prstGeom>
          <a:noFill/>
        </p:spPr>
        <p:txBody>
          <a:bodyPr wrap="none" rtlCol="0">
            <a:spAutoFit/>
          </a:bodyPr>
          <a:lstStyle/>
          <a:p>
            <a:r>
              <a:rPr lang="en-US" sz="1350" dirty="0"/>
              <a:t>-1</a:t>
            </a:r>
          </a:p>
        </p:txBody>
      </p:sp>
      <p:cxnSp>
        <p:nvCxnSpPr>
          <p:cNvPr id="21" name="Straight Arrow Connector 20">
            <a:extLst>
              <a:ext uri="{FF2B5EF4-FFF2-40B4-BE49-F238E27FC236}">
                <a16:creationId xmlns:a16="http://schemas.microsoft.com/office/drawing/2014/main" id="{F765DEEE-3629-554D-A156-ACDEFF3CC074}"/>
              </a:ext>
            </a:extLst>
          </p:cNvPr>
          <p:cNvCxnSpPr>
            <a:cxnSpLocks/>
            <a:endCxn id="9" idx="2"/>
          </p:cNvCxnSpPr>
          <p:nvPr/>
        </p:nvCxnSpPr>
        <p:spPr>
          <a:xfrm>
            <a:off x="2129590" y="4730316"/>
            <a:ext cx="1126156" cy="72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AD64A2-7D72-C94E-9E9B-594DC0A4842A}"/>
              </a:ext>
            </a:extLst>
          </p:cNvPr>
          <p:cNvSpPr txBox="1"/>
          <p:nvPr/>
        </p:nvSpPr>
        <p:spPr>
          <a:xfrm>
            <a:off x="1855269" y="4610983"/>
            <a:ext cx="272832" cy="300082"/>
          </a:xfrm>
          <a:prstGeom prst="rect">
            <a:avLst/>
          </a:prstGeom>
          <a:noFill/>
        </p:spPr>
        <p:txBody>
          <a:bodyPr wrap="none" rtlCol="0">
            <a:spAutoFit/>
          </a:bodyPr>
          <a:lstStyle/>
          <a:p>
            <a:r>
              <a:rPr lang="en-US" sz="1350" dirty="0"/>
              <a:t>1</a:t>
            </a:r>
          </a:p>
        </p:txBody>
      </p:sp>
      <p:sp>
        <p:nvSpPr>
          <p:cNvPr id="25" name="TextBox 24">
            <a:extLst>
              <a:ext uri="{FF2B5EF4-FFF2-40B4-BE49-F238E27FC236}">
                <a16:creationId xmlns:a16="http://schemas.microsoft.com/office/drawing/2014/main" id="{F9AAF56A-80D2-AE4A-AF45-766738DCDAFB}"/>
              </a:ext>
            </a:extLst>
          </p:cNvPr>
          <p:cNvSpPr txBox="1"/>
          <p:nvPr/>
        </p:nvSpPr>
        <p:spPr>
          <a:xfrm>
            <a:off x="2519412" y="4423411"/>
            <a:ext cx="272832" cy="300082"/>
          </a:xfrm>
          <a:prstGeom prst="rect">
            <a:avLst/>
          </a:prstGeom>
          <a:noFill/>
        </p:spPr>
        <p:txBody>
          <a:bodyPr wrap="none" rtlCol="0">
            <a:spAutoFit/>
          </a:bodyPr>
          <a:lstStyle/>
          <a:p>
            <a:r>
              <a:rPr lang="en-US" sz="1350" dirty="0"/>
              <a:t>0</a:t>
            </a:r>
          </a:p>
        </p:txBody>
      </p:sp>
      <p:sp>
        <p:nvSpPr>
          <p:cNvPr id="26" name="TextBox 25">
            <a:extLst>
              <a:ext uri="{FF2B5EF4-FFF2-40B4-BE49-F238E27FC236}">
                <a16:creationId xmlns:a16="http://schemas.microsoft.com/office/drawing/2014/main" id="{EA2888D0-2880-1243-90A3-68962023D326}"/>
              </a:ext>
            </a:extLst>
          </p:cNvPr>
          <p:cNvSpPr txBox="1"/>
          <p:nvPr/>
        </p:nvSpPr>
        <p:spPr>
          <a:xfrm>
            <a:off x="2832961" y="5356824"/>
            <a:ext cx="2154757" cy="300082"/>
          </a:xfrm>
          <a:prstGeom prst="rect">
            <a:avLst/>
          </a:prstGeom>
          <a:noFill/>
        </p:spPr>
        <p:txBody>
          <a:bodyPr wrap="none" rtlCol="0">
            <a:spAutoFit/>
          </a:bodyPr>
          <a:lstStyle/>
          <a:p>
            <a:r>
              <a:rPr lang="en-US" sz="1350" dirty="0"/>
              <a:t>Z = 0 + 0*-1 + 1*1 + 0*-1 = 1</a:t>
            </a:r>
          </a:p>
        </p:txBody>
      </p:sp>
    </p:spTree>
    <p:extLst>
      <p:ext uri="{BB962C8B-B14F-4D97-AF65-F5344CB8AC3E}">
        <p14:creationId xmlns:p14="http://schemas.microsoft.com/office/powerpoint/2010/main" val="3128997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F09BFC0-FFB4-CF43-B1A7-3A30B00424F4}"/>
              </a:ext>
            </a:extLst>
          </p:cNvPr>
          <p:cNvGraphicFramePr>
            <a:graphicFrameLocks noGrp="1"/>
          </p:cNvGraphicFramePr>
          <p:nvPr/>
        </p:nvGraphicFramePr>
        <p:xfrm>
          <a:off x="2195363" y="3289935"/>
          <a:ext cx="6096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gridCol w="1016000">
                  <a:extLst>
                    <a:ext uri="{9D8B030D-6E8A-4147-A177-3AD203B41FA5}">
                      <a16:colId xmlns:a16="http://schemas.microsoft.com/office/drawing/2014/main" val="1449979494"/>
                    </a:ext>
                  </a:extLst>
                </a:gridCol>
                <a:gridCol w="1016000">
                  <a:extLst>
                    <a:ext uri="{9D8B030D-6E8A-4147-A177-3AD203B41FA5}">
                      <a16:colId xmlns:a16="http://schemas.microsoft.com/office/drawing/2014/main" val="2362749454"/>
                    </a:ext>
                  </a:extLst>
                </a:gridCol>
                <a:gridCol w="1016000">
                  <a:extLst>
                    <a:ext uri="{9D8B030D-6E8A-4147-A177-3AD203B41FA5}">
                      <a16:colId xmlns:a16="http://schemas.microsoft.com/office/drawing/2014/main" val="1179092503"/>
                    </a:ext>
                  </a:extLst>
                </a:gridCol>
              </a:tblGrid>
              <a:tr h="278130">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3" name="TextBox 2">
            <a:extLst>
              <a:ext uri="{FF2B5EF4-FFF2-40B4-BE49-F238E27FC236}">
                <a16:creationId xmlns:a16="http://schemas.microsoft.com/office/drawing/2014/main" id="{5BE03914-3101-0B43-B4DE-BF5C814F6D55}"/>
              </a:ext>
            </a:extLst>
          </p:cNvPr>
          <p:cNvSpPr txBox="1"/>
          <p:nvPr/>
        </p:nvSpPr>
        <p:spPr>
          <a:xfrm>
            <a:off x="678581" y="3255645"/>
            <a:ext cx="616066" cy="300082"/>
          </a:xfrm>
          <a:prstGeom prst="rect">
            <a:avLst/>
          </a:prstGeom>
          <a:noFill/>
        </p:spPr>
        <p:txBody>
          <a:bodyPr wrap="none" rtlCol="0">
            <a:spAutoFit/>
          </a:bodyPr>
          <a:lstStyle/>
          <a:p>
            <a:r>
              <a:rPr lang="en-US" sz="1350" dirty="0"/>
              <a:t>Image</a:t>
            </a:r>
          </a:p>
        </p:txBody>
      </p:sp>
      <p:graphicFrame>
        <p:nvGraphicFramePr>
          <p:cNvPr id="4" name="Table 2">
            <a:extLst>
              <a:ext uri="{FF2B5EF4-FFF2-40B4-BE49-F238E27FC236}">
                <a16:creationId xmlns:a16="http://schemas.microsoft.com/office/drawing/2014/main" id="{7143EC67-F1AD-4E4F-84CF-820CE489EB58}"/>
              </a:ext>
            </a:extLst>
          </p:cNvPr>
          <p:cNvGraphicFramePr>
            <a:graphicFrameLocks noGrp="1"/>
          </p:cNvGraphicFramePr>
          <p:nvPr/>
        </p:nvGraphicFramePr>
        <p:xfrm>
          <a:off x="2195364" y="2127685"/>
          <a:ext cx="3048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5" name="TextBox 4">
            <a:extLst>
              <a:ext uri="{FF2B5EF4-FFF2-40B4-BE49-F238E27FC236}">
                <a16:creationId xmlns:a16="http://schemas.microsoft.com/office/drawing/2014/main" id="{9C241BAB-0F5C-3449-A611-00998697BDDD}"/>
              </a:ext>
            </a:extLst>
          </p:cNvPr>
          <p:cNvSpPr txBox="1"/>
          <p:nvPr/>
        </p:nvSpPr>
        <p:spPr>
          <a:xfrm>
            <a:off x="678581" y="2057299"/>
            <a:ext cx="548292" cy="300082"/>
          </a:xfrm>
          <a:prstGeom prst="rect">
            <a:avLst/>
          </a:prstGeom>
          <a:noFill/>
        </p:spPr>
        <p:txBody>
          <a:bodyPr wrap="none" rtlCol="0">
            <a:spAutoFit/>
          </a:bodyPr>
          <a:lstStyle/>
          <a:p>
            <a:r>
              <a:rPr lang="en-US" sz="1350" dirty="0"/>
              <a:t>Filter</a:t>
            </a:r>
          </a:p>
        </p:txBody>
      </p:sp>
      <p:sp>
        <p:nvSpPr>
          <p:cNvPr id="6" name="TextBox 5">
            <a:extLst>
              <a:ext uri="{FF2B5EF4-FFF2-40B4-BE49-F238E27FC236}">
                <a16:creationId xmlns:a16="http://schemas.microsoft.com/office/drawing/2014/main" id="{3C5E9690-845B-0D46-A6C9-DFBB6D55F802}"/>
              </a:ext>
            </a:extLst>
          </p:cNvPr>
          <p:cNvSpPr txBox="1"/>
          <p:nvPr/>
        </p:nvSpPr>
        <p:spPr>
          <a:xfrm>
            <a:off x="1178286" y="2057299"/>
            <a:ext cx="545342" cy="300082"/>
          </a:xfrm>
          <a:prstGeom prst="rect">
            <a:avLst/>
          </a:prstGeom>
          <a:noFill/>
        </p:spPr>
        <p:txBody>
          <a:bodyPr wrap="none" rtlCol="0">
            <a:spAutoFit/>
          </a:bodyPr>
          <a:lstStyle/>
          <a:p>
            <a:r>
              <a:rPr lang="en-US" sz="1350" dirty="0"/>
              <a:t>(</a:t>
            </a:r>
            <a:r>
              <a:rPr lang="en-US" sz="1350" i="1" dirty="0"/>
              <a:t>F</a:t>
            </a:r>
            <a:r>
              <a:rPr lang="en-US" sz="1350" dirty="0"/>
              <a:t>=3)</a:t>
            </a:r>
          </a:p>
        </p:txBody>
      </p:sp>
      <p:sp>
        <p:nvSpPr>
          <p:cNvPr id="7" name="TextBox 6">
            <a:extLst>
              <a:ext uri="{FF2B5EF4-FFF2-40B4-BE49-F238E27FC236}">
                <a16:creationId xmlns:a16="http://schemas.microsoft.com/office/drawing/2014/main" id="{6AD63757-7772-5E4D-A957-FA0099AA6DF7}"/>
              </a:ext>
            </a:extLst>
          </p:cNvPr>
          <p:cNvSpPr txBox="1"/>
          <p:nvPr/>
        </p:nvSpPr>
        <p:spPr>
          <a:xfrm>
            <a:off x="1178286" y="3255644"/>
            <a:ext cx="619080" cy="300082"/>
          </a:xfrm>
          <a:prstGeom prst="rect">
            <a:avLst/>
          </a:prstGeom>
          <a:noFill/>
        </p:spPr>
        <p:txBody>
          <a:bodyPr wrap="none" rtlCol="0">
            <a:spAutoFit/>
          </a:bodyPr>
          <a:lstStyle/>
          <a:p>
            <a:r>
              <a:rPr lang="en-US" sz="1350" dirty="0"/>
              <a:t>(</a:t>
            </a:r>
            <a:r>
              <a:rPr lang="en-US" sz="1350" i="1" dirty="0"/>
              <a:t>W</a:t>
            </a:r>
            <a:r>
              <a:rPr lang="en-US" sz="1350" dirty="0"/>
              <a:t>=6)</a:t>
            </a:r>
          </a:p>
        </p:txBody>
      </p:sp>
      <p:sp>
        <p:nvSpPr>
          <p:cNvPr id="8" name="TextBox 7">
            <a:extLst>
              <a:ext uri="{FF2B5EF4-FFF2-40B4-BE49-F238E27FC236}">
                <a16:creationId xmlns:a16="http://schemas.microsoft.com/office/drawing/2014/main" id="{2750202A-DBBC-FC46-B9B9-48F885EB3D09}"/>
              </a:ext>
            </a:extLst>
          </p:cNvPr>
          <p:cNvSpPr txBox="1"/>
          <p:nvPr/>
        </p:nvSpPr>
        <p:spPr>
          <a:xfrm>
            <a:off x="6157762" y="2128816"/>
            <a:ext cx="721672" cy="300082"/>
          </a:xfrm>
          <a:prstGeom prst="rect">
            <a:avLst/>
          </a:prstGeom>
          <a:noFill/>
        </p:spPr>
        <p:txBody>
          <a:bodyPr wrap="none" rtlCol="0">
            <a:spAutoFit/>
          </a:bodyPr>
          <a:lstStyle/>
          <a:p>
            <a:r>
              <a:rPr lang="en-US" sz="1350" dirty="0"/>
              <a:t>Bias = 0</a:t>
            </a:r>
          </a:p>
        </p:txBody>
      </p:sp>
      <p:sp>
        <p:nvSpPr>
          <p:cNvPr id="9" name="Oval 8">
            <a:extLst>
              <a:ext uri="{FF2B5EF4-FFF2-40B4-BE49-F238E27FC236}">
                <a16:creationId xmlns:a16="http://schemas.microsoft.com/office/drawing/2014/main" id="{EEECEB71-E21C-C34B-813D-B99D797119A0}"/>
              </a:ext>
            </a:extLst>
          </p:cNvPr>
          <p:cNvSpPr/>
          <p:nvPr/>
        </p:nvSpPr>
        <p:spPr>
          <a:xfrm>
            <a:off x="4354846" y="4531694"/>
            <a:ext cx="541421"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Arrow Connector 10">
            <a:extLst>
              <a:ext uri="{FF2B5EF4-FFF2-40B4-BE49-F238E27FC236}">
                <a16:creationId xmlns:a16="http://schemas.microsoft.com/office/drawing/2014/main" id="{9F3D5FE4-716C-C045-AE80-18CCBB9A843A}"/>
              </a:ext>
            </a:extLst>
          </p:cNvPr>
          <p:cNvCxnSpPr>
            <a:cxnSpLocks/>
            <a:endCxn id="9" idx="1"/>
          </p:cNvCxnSpPr>
          <p:nvPr/>
        </p:nvCxnSpPr>
        <p:spPr>
          <a:xfrm>
            <a:off x="3827862" y="3568065"/>
            <a:ext cx="606273" cy="104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9461D50-9769-B447-9318-1AFD0ECB946E}"/>
              </a:ext>
            </a:extLst>
          </p:cNvPr>
          <p:cNvCxnSpPr>
            <a:cxnSpLocks/>
            <a:endCxn id="9" idx="0"/>
          </p:cNvCxnSpPr>
          <p:nvPr/>
        </p:nvCxnSpPr>
        <p:spPr>
          <a:xfrm flipH="1">
            <a:off x="4625556" y="3568066"/>
            <a:ext cx="169646" cy="96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89B3A4-A8A8-C04D-896F-81D7FF50A966}"/>
              </a:ext>
            </a:extLst>
          </p:cNvPr>
          <p:cNvCxnSpPr>
            <a:cxnSpLocks/>
          </p:cNvCxnSpPr>
          <p:nvPr/>
        </p:nvCxnSpPr>
        <p:spPr>
          <a:xfrm flipH="1">
            <a:off x="4896266" y="3568066"/>
            <a:ext cx="887931" cy="1162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3BD877-E973-3B4A-8CDC-D32B3A0BE9D1}"/>
              </a:ext>
            </a:extLst>
          </p:cNvPr>
          <p:cNvSpPr txBox="1"/>
          <p:nvPr/>
        </p:nvSpPr>
        <p:spPr>
          <a:xfrm>
            <a:off x="4167153" y="3918084"/>
            <a:ext cx="325730" cy="300082"/>
          </a:xfrm>
          <a:prstGeom prst="rect">
            <a:avLst/>
          </a:prstGeom>
          <a:noFill/>
        </p:spPr>
        <p:txBody>
          <a:bodyPr wrap="none" rtlCol="0">
            <a:spAutoFit/>
          </a:bodyPr>
          <a:lstStyle/>
          <a:p>
            <a:r>
              <a:rPr lang="en-US" sz="1350" dirty="0"/>
              <a:t>-1</a:t>
            </a:r>
          </a:p>
        </p:txBody>
      </p:sp>
      <p:sp>
        <p:nvSpPr>
          <p:cNvPr id="19" name="TextBox 18">
            <a:extLst>
              <a:ext uri="{FF2B5EF4-FFF2-40B4-BE49-F238E27FC236}">
                <a16:creationId xmlns:a16="http://schemas.microsoft.com/office/drawing/2014/main" id="{E3CD93D3-9421-A646-BB7B-CA41DF5E702E}"/>
              </a:ext>
            </a:extLst>
          </p:cNvPr>
          <p:cNvSpPr txBox="1"/>
          <p:nvPr/>
        </p:nvSpPr>
        <p:spPr>
          <a:xfrm>
            <a:off x="4737449" y="3918084"/>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281CBB2F-B5A4-AA44-8BD6-39EABA2F56A0}"/>
              </a:ext>
            </a:extLst>
          </p:cNvPr>
          <p:cNvSpPr txBox="1"/>
          <p:nvPr/>
        </p:nvSpPr>
        <p:spPr>
          <a:xfrm>
            <a:off x="5423249" y="3918084"/>
            <a:ext cx="325730" cy="300082"/>
          </a:xfrm>
          <a:prstGeom prst="rect">
            <a:avLst/>
          </a:prstGeom>
          <a:noFill/>
        </p:spPr>
        <p:txBody>
          <a:bodyPr wrap="none" rtlCol="0">
            <a:spAutoFit/>
          </a:bodyPr>
          <a:lstStyle/>
          <a:p>
            <a:r>
              <a:rPr lang="en-US" sz="1350" dirty="0"/>
              <a:t>-1</a:t>
            </a:r>
          </a:p>
        </p:txBody>
      </p:sp>
      <p:cxnSp>
        <p:nvCxnSpPr>
          <p:cNvPr id="21" name="Straight Arrow Connector 20">
            <a:extLst>
              <a:ext uri="{FF2B5EF4-FFF2-40B4-BE49-F238E27FC236}">
                <a16:creationId xmlns:a16="http://schemas.microsoft.com/office/drawing/2014/main" id="{F765DEEE-3629-554D-A156-ACDEFF3CC074}"/>
              </a:ext>
            </a:extLst>
          </p:cNvPr>
          <p:cNvCxnSpPr>
            <a:cxnSpLocks/>
            <a:endCxn id="9" idx="2"/>
          </p:cNvCxnSpPr>
          <p:nvPr/>
        </p:nvCxnSpPr>
        <p:spPr>
          <a:xfrm>
            <a:off x="3228690" y="4730316"/>
            <a:ext cx="1126156" cy="72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AD64A2-7D72-C94E-9E9B-594DC0A4842A}"/>
              </a:ext>
            </a:extLst>
          </p:cNvPr>
          <p:cNvSpPr txBox="1"/>
          <p:nvPr/>
        </p:nvSpPr>
        <p:spPr>
          <a:xfrm>
            <a:off x="2954369" y="4610983"/>
            <a:ext cx="272832" cy="300082"/>
          </a:xfrm>
          <a:prstGeom prst="rect">
            <a:avLst/>
          </a:prstGeom>
          <a:noFill/>
        </p:spPr>
        <p:txBody>
          <a:bodyPr wrap="none" rtlCol="0">
            <a:spAutoFit/>
          </a:bodyPr>
          <a:lstStyle/>
          <a:p>
            <a:r>
              <a:rPr lang="en-US" sz="1350" dirty="0"/>
              <a:t>1</a:t>
            </a:r>
          </a:p>
        </p:txBody>
      </p:sp>
      <p:sp>
        <p:nvSpPr>
          <p:cNvPr id="25" name="TextBox 24">
            <a:extLst>
              <a:ext uri="{FF2B5EF4-FFF2-40B4-BE49-F238E27FC236}">
                <a16:creationId xmlns:a16="http://schemas.microsoft.com/office/drawing/2014/main" id="{F9AAF56A-80D2-AE4A-AF45-766738DCDAFB}"/>
              </a:ext>
            </a:extLst>
          </p:cNvPr>
          <p:cNvSpPr txBox="1"/>
          <p:nvPr/>
        </p:nvSpPr>
        <p:spPr>
          <a:xfrm>
            <a:off x="3618512" y="4423411"/>
            <a:ext cx="272832" cy="300082"/>
          </a:xfrm>
          <a:prstGeom prst="rect">
            <a:avLst/>
          </a:prstGeom>
          <a:noFill/>
        </p:spPr>
        <p:txBody>
          <a:bodyPr wrap="none" rtlCol="0">
            <a:spAutoFit/>
          </a:bodyPr>
          <a:lstStyle/>
          <a:p>
            <a:r>
              <a:rPr lang="en-US" sz="1350" dirty="0"/>
              <a:t>0</a:t>
            </a:r>
          </a:p>
        </p:txBody>
      </p:sp>
      <p:sp>
        <p:nvSpPr>
          <p:cNvPr id="26" name="TextBox 25">
            <a:extLst>
              <a:ext uri="{FF2B5EF4-FFF2-40B4-BE49-F238E27FC236}">
                <a16:creationId xmlns:a16="http://schemas.microsoft.com/office/drawing/2014/main" id="{EA2888D0-2880-1243-90A3-68962023D326}"/>
              </a:ext>
            </a:extLst>
          </p:cNvPr>
          <p:cNvSpPr txBox="1"/>
          <p:nvPr/>
        </p:nvSpPr>
        <p:spPr>
          <a:xfrm>
            <a:off x="3678726" y="5356824"/>
            <a:ext cx="2207656" cy="300082"/>
          </a:xfrm>
          <a:prstGeom prst="rect">
            <a:avLst/>
          </a:prstGeom>
          <a:noFill/>
        </p:spPr>
        <p:txBody>
          <a:bodyPr wrap="none" rtlCol="0">
            <a:spAutoFit/>
          </a:bodyPr>
          <a:lstStyle/>
          <a:p>
            <a:r>
              <a:rPr lang="en-US" sz="1350" dirty="0"/>
              <a:t>Z = 0 + 1*-1 + 0*1 + 0*-1 = -1</a:t>
            </a:r>
          </a:p>
        </p:txBody>
      </p:sp>
    </p:spTree>
    <p:extLst>
      <p:ext uri="{BB962C8B-B14F-4D97-AF65-F5344CB8AC3E}">
        <p14:creationId xmlns:p14="http://schemas.microsoft.com/office/powerpoint/2010/main" val="1971424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F09BFC0-FFB4-CF43-B1A7-3A30B00424F4}"/>
              </a:ext>
            </a:extLst>
          </p:cNvPr>
          <p:cNvGraphicFramePr>
            <a:graphicFrameLocks noGrp="1"/>
          </p:cNvGraphicFramePr>
          <p:nvPr/>
        </p:nvGraphicFramePr>
        <p:xfrm>
          <a:off x="2195363" y="3289935"/>
          <a:ext cx="6096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gridCol w="1016000">
                  <a:extLst>
                    <a:ext uri="{9D8B030D-6E8A-4147-A177-3AD203B41FA5}">
                      <a16:colId xmlns:a16="http://schemas.microsoft.com/office/drawing/2014/main" val="1449979494"/>
                    </a:ext>
                  </a:extLst>
                </a:gridCol>
                <a:gridCol w="1016000">
                  <a:extLst>
                    <a:ext uri="{9D8B030D-6E8A-4147-A177-3AD203B41FA5}">
                      <a16:colId xmlns:a16="http://schemas.microsoft.com/office/drawing/2014/main" val="2362749454"/>
                    </a:ext>
                  </a:extLst>
                </a:gridCol>
                <a:gridCol w="1016000">
                  <a:extLst>
                    <a:ext uri="{9D8B030D-6E8A-4147-A177-3AD203B41FA5}">
                      <a16:colId xmlns:a16="http://schemas.microsoft.com/office/drawing/2014/main" val="1179092503"/>
                    </a:ext>
                  </a:extLst>
                </a:gridCol>
              </a:tblGrid>
              <a:tr h="278130">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3" name="TextBox 2">
            <a:extLst>
              <a:ext uri="{FF2B5EF4-FFF2-40B4-BE49-F238E27FC236}">
                <a16:creationId xmlns:a16="http://schemas.microsoft.com/office/drawing/2014/main" id="{5BE03914-3101-0B43-B4DE-BF5C814F6D55}"/>
              </a:ext>
            </a:extLst>
          </p:cNvPr>
          <p:cNvSpPr txBox="1"/>
          <p:nvPr/>
        </p:nvSpPr>
        <p:spPr>
          <a:xfrm>
            <a:off x="678581" y="3255645"/>
            <a:ext cx="616066" cy="300082"/>
          </a:xfrm>
          <a:prstGeom prst="rect">
            <a:avLst/>
          </a:prstGeom>
          <a:noFill/>
        </p:spPr>
        <p:txBody>
          <a:bodyPr wrap="none" rtlCol="0">
            <a:spAutoFit/>
          </a:bodyPr>
          <a:lstStyle/>
          <a:p>
            <a:r>
              <a:rPr lang="en-US" sz="1350" dirty="0"/>
              <a:t>Image</a:t>
            </a:r>
          </a:p>
        </p:txBody>
      </p:sp>
      <p:graphicFrame>
        <p:nvGraphicFramePr>
          <p:cNvPr id="4" name="Table 2">
            <a:extLst>
              <a:ext uri="{FF2B5EF4-FFF2-40B4-BE49-F238E27FC236}">
                <a16:creationId xmlns:a16="http://schemas.microsoft.com/office/drawing/2014/main" id="{7143EC67-F1AD-4E4F-84CF-820CE489EB58}"/>
              </a:ext>
            </a:extLst>
          </p:cNvPr>
          <p:cNvGraphicFramePr>
            <a:graphicFrameLocks noGrp="1"/>
          </p:cNvGraphicFramePr>
          <p:nvPr/>
        </p:nvGraphicFramePr>
        <p:xfrm>
          <a:off x="2195364" y="2127685"/>
          <a:ext cx="3048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5" name="TextBox 4">
            <a:extLst>
              <a:ext uri="{FF2B5EF4-FFF2-40B4-BE49-F238E27FC236}">
                <a16:creationId xmlns:a16="http://schemas.microsoft.com/office/drawing/2014/main" id="{9C241BAB-0F5C-3449-A611-00998697BDDD}"/>
              </a:ext>
            </a:extLst>
          </p:cNvPr>
          <p:cNvSpPr txBox="1"/>
          <p:nvPr/>
        </p:nvSpPr>
        <p:spPr>
          <a:xfrm>
            <a:off x="678581" y="2057299"/>
            <a:ext cx="548292" cy="300082"/>
          </a:xfrm>
          <a:prstGeom prst="rect">
            <a:avLst/>
          </a:prstGeom>
          <a:noFill/>
        </p:spPr>
        <p:txBody>
          <a:bodyPr wrap="none" rtlCol="0">
            <a:spAutoFit/>
          </a:bodyPr>
          <a:lstStyle/>
          <a:p>
            <a:r>
              <a:rPr lang="en-US" sz="1350" dirty="0"/>
              <a:t>Filter</a:t>
            </a:r>
          </a:p>
        </p:txBody>
      </p:sp>
      <p:sp>
        <p:nvSpPr>
          <p:cNvPr id="6" name="TextBox 5">
            <a:extLst>
              <a:ext uri="{FF2B5EF4-FFF2-40B4-BE49-F238E27FC236}">
                <a16:creationId xmlns:a16="http://schemas.microsoft.com/office/drawing/2014/main" id="{3C5E9690-845B-0D46-A6C9-DFBB6D55F802}"/>
              </a:ext>
            </a:extLst>
          </p:cNvPr>
          <p:cNvSpPr txBox="1"/>
          <p:nvPr/>
        </p:nvSpPr>
        <p:spPr>
          <a:xfrm>
            <a:off x="1178286" y="2057299"/>
            <a:ext cx="545342" cy="300082"/>
          </a:xfrm>
          <a:prstGeom prst="rect">
            <a:avLst/>
          </a:prstGeom>
          <a:noFill/>
        </p:spPr>
        <p:txBody>
          <a:bodyPr wrap="none" rtlCol="0">
            <a:spAutoFit/>
          </a:bodyPr>
          <a:lstStyle/>
          <a:p>
            <a:r>
              <a:rPr lang="en-US" sz="1350" dirty="0"/>
              <a:t>(</a:t>
            </a:r>
            <a:r>
              <a:rPr lang="en-US" sz="1350" i="1" dirty="0"/>
              <a:t>F</a:t>
            </a:r>
            <a:r>
              <a:rPr lang="en-US" sz="1350" dirty="0"/>
              <a:t>=3)</a:t>
            </a:r>
          </a:p>
        </p:txBody>
      </p:sp>
      <p:sp>
        <p:nvSpPr>
          <p:cNvPr id="7" name="TextBox 6">
            <a:extLst>
              <a:ext uri="{FF2B5EF4-FFF2-40B4-BE49-F238E27FC236}">
                <a16:creationId xmlns:a16="http://schemas.microsoft.com/office/drawing/2014/main" id="{6AD63757-7772-5E4D-A957-FA0099AA6DF7}"/>
              </a:ext>
            </a:extLst>
          </p:cNvPr>
          <p:cNvSpPr txBox="1"/>
          <p:nvPr/>
        </p:nvSpPr>
        <p:spPr>
          <a:xfrm>
            <a:off x="1178286" y="3255644"/>
            <a:ext cx="619080" cy="300082"/>
          </a:xfrm>
          <a:prstGeom prst="rect">
            <a:avLst/>
          </a:prstGeom>
          <a:noFill/>
        </p:spPr>
        <p:txBody>
          <a:bodyPr wrap="none" rtlCol="0">
            <a:spAutoFit/>
          </a:bodyPr>
          <a:lstStyle/>
          <a:p>
            <a:r>
              <a:rPr lang="en-US" sz="1350" dirty="0"/>
              <a:t>(</a:t>
            </a:r>
            <a:r>
              <a:rPr lang="en-US" sz="1350" i="1" dirty="0"/>
              <a:t>W</a:t>
            </a:r>
            <a:r>
              <a:rPr lang="en-US" sz="1350" dirty="0"/>
              <a:t>=6)</a:t>
            </a:r>
          </a:p>
        </p:txBody>
      </p:sp>
      <p:sp>
        <p:nvSpPr>
          <p:cNvPr id="8" name="TextBox 7">
            <a:extLst>
              <a:ext uri="{FF2B5EF4-FFF2-40B4-BE49-F238E27FC236}">
                <a16:creationId xmlns:a16="http://schemas.microsoft.com/office/drawing/2014/main" id="{2750202A-DBBC-FC46-B9B9-48F885EB3D09}"/>
              </a:ext>
            </a:extLst>
          </p:cNvPr>
          <p:cNvSpPr txBox="1"/>
          <p:nvPr/>
        </p:nvSpPr>
        <p:spPr>
          <a:xfrm>
            <a:off x="6157762" y="2128816"/>
            <a:ext cx="721672" cy="300082"/>
          </a:xfrm>
          <a:prstGeom prst="rect">
            <a:avLst/>
          </a:prstGeom>
          <a:noFill/>
        </p:spPr>
        <p:txBody>
          <a:bodyPr wrap="none" rtlCol="0">
            <a:spAutoFit/>
          </a:bodyPr>
          <a:lstStyle/>
          <a:p>
            <a:r>
              <a:rPr lang="en-US" sz="1350" dirty="0"/>
              <a:t>Bias = 0</a:t>
            </a:r>
          </a:p>
        </p:txBody>
      </p:sp>
      <p:sp>
        <p:nvSpPr>
          <p:cNvPr id="9" name="Oval 8">
            <a:extLst>
              <a:ext uri="{FF2B5EF4-FFF2-40B4-BE49-F238E27FC236}">
                <a16:creationId xmlns:a16="http://schemas.microsoft.com/office/drawing/2014/main" id="{EEECEB71-E21C-C34B-813D-B99D797119A0}"/>
              </a:ext>
            </a:extLst>
          </p:cNvPr>
          <p:cNvSpPr/>
          <p:nvPr/>
        </p:nvSpPr>
        <p:spPr>
          <a:xfrm>
            <a:off x="5354575" y="4531694"/>
            <a:ext cx="541421"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Arrow Connector 10">
            <a:extLst>
              <a:ext uri="{FF2B5EF4-FFF2-40B4-BE49-F238E27FC236}">
                <a16:creationId xmlns:a16="http://schemas.microsoft.com/office/drawing/2014/main" id="{9F3D5FE4-716C-C045-AE80-18CCBB9A843A}"/>
              </a:ext>
            </a:extLst>
          </p:cNvPr>
          <p:cNvCxnSpPr>
            <a:cxnSpLocks/>
            <a:endCxn id="9" idx="1"/>
          </p:cNvCxnSpPr>
          <p:nvPr/>
        </p:nvCxnSpPr>
        <p:spPr>
          <a:xfrm>
            <a:off x="4827591" y="3568065"/>
            <a:ext cx="606273" cy="104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9461D50-9769-B447-9318-1AFD0ECB946E}"/>
              </a:ext>
            </a:extLst>
          </p:cNvPr>
          <p:cNvCxnSpPr>
            <a:cxnSpLocks/>
            <a:endCxn id="9" idx="0"/>
          </p:cNvCxnSpPr>
          <p:nvPr/>
        </p:nvCxnSpPr>
        <p:spPr>
          <a:xfrm flipH="1">
            <a:off x="5625285" y="3568066"/>
            <a:ext cx="169646" cy="96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89B3A4-A8A8-C04D-896F-81D7FF50A966}"/>
              </a:ext>
            </a:extLst>
          </p:cNvPr>
          <p:cNvCxnSpPr>
            <a:cxnSpLocks/>
          </p:cNvCxnSpPr>
          <p:nvPr/>
        </p:nvCxnSpPr>
        <p:spPr>
          <a:xfrm flipH="1">
            <a:off x="5895995" y="3568066"/>
            <a:ext cx="887931" cy="1162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3BD877-E973-3B4A-8CDC-D32B3A0BE9D1}"/>
              </a:ext>
            </a:extLst>
          </p:cNvPr>
          <p:cNvSpPr txBox="1"/>
          <p:nvPr/>
        </p:nvSpPr>
        <p:spPr>
          <a:xfrm>
            <a:off x="5166882" y="3918084"/>
            <a:ext cx="325730" cy="300082"/>
          </a:xfrm>
          <a:prstGeom prst="rect">
            <a:avLst/>
          </a:prstGeom>
          <a:noFill/>
        </p:spPr>
        <p:txBody>
          <a:bodyPr wrap="none" rtlCol="0">
            <a:spAutoFit/>
          </a:bodyPr>
          <a:lstStyle/>
          <a:p>
            <a:r>
              <a:rPr lang="en-US" sz="1350" dirty="0"/>
              <a:t>-1</a:t>
            </a:r>
          </a:p>
        </p:txBody>
      </p:sp>
      <p:sp>
        <p:nvSpPr>
          <p:cNvPr id="19" name="TextBox 18">
            <a:extLst>
              <a:ext uri="{FF2B5EF4-FFF2-40B4-BE49-F238E27FC236}">
                <a16:creationId xmlns:a16="http://schemas.microsoft.com/office/drawing/2014/main" id="{E3CD93D3-9421-A646-BB7B-CA41DF5E702E}"/>
              </a:ext>
            </a:extLst>
          </p:cNvPr>
          <p:cNvSpPr txBox="1"/>
          <p:nvPr/>
        </p:nvSpPr>
        <p:spPr>
          <a:xfrm>
            <a:off x="5737178" y="3918084"/>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281CBB2F-B5A4-AA44-8BD6-39EABA2F56A0}"/>
              </a:ext>
            </a:extLst>
          </p:cNvPr>
          <p:cNvSpPr txBox="1"/>
          <p:nvPr/>
        </p:nvSpPr>
        <p:spPr>
          <a:xfrm>
            <a:off x="6422978" y="3918084"/>
            <a:ext cx="325730" cy="300082"/>
          </a:xfrm>
          <a:prstGeom prst="rect">
            <a:avLst/>
          </a:prstGeom>
          <a:noFill/>
        </p:spPr>
        <p:txBody>
          <a:bodyPr wrap="none" rtlCol="0">
            <a:spAutoFit/>
          </a:bodyPr>
          <a:lstStyle/>
          <a:p>
            <a:r>
              <a:rPr lang="en-US" sz="1350" dirty="0"/>
              <a:t>-1</a:t>
            </a:r>
          </a:p>
        </p:txBody>
      </p:sp>
      <p:cxnSp>
        <p:nvCxnSpPr>
          <p:cNvPr id="21" name="Straight Arrow Connector 20">
            <a:extLst>
              <a:ext uri="{FF2B5EF4-FFF2-40B4-BE49-F238E27FC236}">
                <a16:creationId xmlns:a16="http://schemas.microsoft.com/office/drawing/2014/main" id="{F765DEEE-3629-554D-A156-ACDEFF3CC074}"/>
              </a:ext>
            </a:extLst>
          </p:cNvPr>
          <p:cNvCxnSpPr>
            <a:cxnSpLocks/>
            <a:endCxn id="9" idx="2"/>
          </p:cNvCxnSpPr>
          <p:nvPr/>
        </p:nvCxnSpPr>
        <p:spPr>
          <a:xfrm>
            <a:off x="4228419" y="4730316"/>
            <a:ext cx="1126156" cy="72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AD64A2-7D72-C94E-9E9B-594DC0A4842A}"/>
              </a:ext>
            </a:extLst>
          </p:cNvPr>
          <p:cNvSpPr txBox="1"/>
          <p:nvPr/>
        </p:nvSpPr>
        <p:spPr>
          <a:xfrm>
            <a:off x="3954098" y="4610983"/>
            <a:ext cx="272832" cy="300082"/>
          </a:xfrm>
          <a:prstGeom prst="rect">
            <a:avLst/>
          </a:prstGeom>
          <a:noFill/>
        </p:spPr>
        <p:txBody>
          <a:bodyPr wrap="none" rtlCol="0">
            <a:spAutoFit/>
          </a:bodyPr>
          <a:lstStyle/>
          <a:p>
            <a:r>
              <a:rPr lang="en-US" sz="1350" dirty="0"/>
              <a:t>1</a:t>
            </a:r>
          </a:p>
        </p:txBody>
      </p:sp>
      <p:sp>
        <p:nvSpPr>
          <p:cNvPr id="25" name="TextBox 24">
            <a:extLst>
              <a:ext uri="{FF2B5EF4-FFF2-40B4-BE49-F238E27FC236}">
                <a16:creationId xmlns:a16="http://schemas.microsoft.com/office/drawing/2014/main" id="{F9AAF56A-80D2-AE4A-AF45-766738DCDAFB}"/>
              </a:ext>
            </a:extLst>
          </p:cNvPr>
          <p:cNvSpPr txBox="1"/>
          <p:nvPr/>
        </p:nvSpPr>
        <p:spPr>
          <a:xfrm>
            <a:off x="4618241" y="4423411"/>
            <a:ext cx="272832" cy="300082"/>
          </a:xfrm>
          <a:prstGeom prst="rect">
            <a:avLst/>
          </a:prstGeom>
          <a:noFill/>
        </p:spPr>
        <p:txBody>
          <a:bodyPr wrap="none" rtlCol="0">
            <a:spAutoFit/>
          </a:bodyPr>
          <a:lstStyle/>
          <a:p>
            <a:r>
              <a:rPr lang="en-US" sz="1350" dirty="0"/>
              <a:t>0</a:t>
            </a:r>
          </a:p>
        </p:txBody>
      </p:sp>
      <p:sp>
        <p:nvSpPr>
          <p:cNvPr id="26" name="TextBox 25">
            <a:extLst>
              <a:ext uri="{FF2B5EF4-FFF2-40B4-BE49-F238E27FC236}">
                <a16:creationId xmlns:a16="http://schemas.microsoft.com/office/drawing/2014/main" id="{EA2888D0-2880-1243-90A3-68962023D326}"/>
              </a:ext>
            </a:extLst>
          </p:cNvPr>
          <p:cNvSpPr txBox="1"/>
          <p:nvPr/>
        </p:nvSpPr>
        <p:spPr>
          <a:xfrm>
            <a:off x="5412366" y="5356824"/>
            <a:ext cx="471604" cy="300082"/>
          </a:xfrm>
          <a:prstGeom prst="rect">
            <a:avLst/>
          </a:prstGeom>
          <a:noFill/>
        </p:spPr>
        <p:txBody>
          <a:bodyPr wrap="none" rtlCol="0">
            <a:spAutoFit/>
          </a:bodyPr>
          <a:lstStyle/>
          <a:p>
            <a:r>
              <a:rPr lang="en-US" sz="1350" dirty="0"/>
              <a:t>Z =?</a:t>
            </a:r>
          </a:p>
        </p:txBody>
      </p:sp>
    </p:spTree>
    <p:extLst>
      <p:ext uri="{BB962C8B-B14F-4D97-AF65-F5344CB8AC3E}">
        <p14:creationId xmlns:p14="http://schemas.microsoft.com/office/powerpoint/2010/main" val="383108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F09BFC0-FFB4-CF43-B1A7-3A30B00424F4}"/>
              </a:ext>
            </a:extLst>
          </p:cNvPr>
          <p:cNvGraphicFramePr>
            <a:graphicFrameLocks noGrp="1"/>
          </p:cNvGraphicFramePr>
          <p:nvPr/>
        </p:nvGraphicFramePr>
        <p:xfrm>
          <a:off x="2195363" y="3289935"/>
          <a:ext cx="6096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gridCol w="1016000">
                  <a:extLst>
                    <a:ext uri="{9D8B030D-6E8A-4147-A177-3AD203B41FA5}">
                      <a16:colId xmlns:a16="http://schemas.microsoft.com/office/drawing/2014/main" val="1449979494"/>
                    </a:ext>
                  </a:extLst>
                </a:gridCol>
                <a:gridCol w="1016000">
                  <a:extLst>
                    <a:ext uri="{9D8B030D-6E8A-4147-A177-3AD203B41FA5}">
                      <a16:colId xmlns:a16="http://schemas.microsoft.com/office/drawing/2014/main" val="2362749454"/>
                    </a:ext>
                  </a:extLst>
                </a:gridCol>
                <a:gridCol w="1016000">
                  <a:extLst>
                    <a:ext uri="{9D8B030D-6E8A-4147-A177-3AD203B41FA5}">
                      <a16:colId xmlns:a16="http://schemas.microsoft.com/office/drawing/2014/main" val="1179092503"/>
                    </a:ext>
                  </a:extLst>
                </a:gridCol>
              </a:tblGrid>
              <a:tr h="278130">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3" name="TextBox 2">
            <a:extLst>
              <a:ext uri="{FF2B5EF4-FFF2-40B4-BE49-F238E27FC236}">
                <a16:creationId xmlns:a16="http://schemas.microsoft.com/office/drawing/2014/main" id="{5BE03914-3101-0B43-B4DE-BF5C814F6D55}"/>
              </a:ext>
            </a:extLst>
          </p:cNvPr>
          <p:cNvSpPr txBox="1"/>
          <p:nvPr/>
        </p:nvSpPr>
        <p:spPr>
          <a:xfrm>
            <a:off x="678581" y="3255645"/>
            <a:ext cx="616066" cy="300082"/>
          </a:xfrm>
          <a:prstGeom prst="rect">
            <a:avLst/>
          </a:prstGeom>
          <a:noFill/>
        </p:spPr>
        <p:txBody>
          <a:bodyPr wrap="none" rtlCol="0">
            <a:spAutoFit/>
          </a:bodyPr>
          <a:lstStyle/>
          <a:p>
            <a:r>
              <a:rPr lang="en-US" sz="1350" dirty="0"/>
              <a:t>Image</a:t>
            </a:r>
          </a:p>
        </p:txBody>
      </p:sp>
      <p:graphicFrame>
        <p:nvGraphicFramePr>
          <p:cNvPr id="4" name="Table 2">
            <a:extLst>
              <a:ext uri="{FF2B5EF4-FFF2-40B4-BE49-F238E27FC236}">
                <a16:creationId xmlns:a16="http://schemas.microsoft.com/office/drawing/2014/main" id="{7143EC67-F1AD-4E4F-84CF-820CE489EB58}"/>
              </a:ext>
            </a:extLst>
          </p:cNvPr>
          <p:cNvGraphicFramePr>
            <a:graphicFrameLocks noGrp="1"/>
          </p:cNvGraphicFramePr>
          <p:nvPr/>
        </p:nvGraphicFramePr>
        <p:xfrm>
          <a:off x="2195364" y="2127685"/>
          <a:ext cx="3048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5" name="TextBox 4">
            <a:extLst>
              <a:ext uri="{FF2B5EF4-FFF2-40B4-BE49-F238E27FC236}">
                <a16:creationId xmlns:a16="http://schemas.microsoft.com/office/drawing/2014/main" id="{9C241BAB-0F5C-3449-A611-00998697BDDD}"/>
              </a:ext>
            </a:extLst>
          </p:cNvPr>
          <p:cNvSpPr txBox="1"/>
          <p:nvPr/>
        </p:nvSpPr>
        <p:spPr>
          <a:xfrm>
            <a:off x="678581" y="2057299"/>
            <a:ext cx="548292" cy="300082"/>
          </a:xfrm>
          <a:prstGeom prst="rect">
            <a:avLst/>
          </a:prstGeom>
          <a:noFill/>
        </p:spPr>
        <p:txBody>
          <a:bodyPr wrap="none" rtlCol="0">
            <a:spAutoFit/>
          </a:bodyPr>
          <a:lstStyle/>
          <a:p>
            <a:r>
              <a:rPr lang="en-US" sz="1350" dirty="0"/>
              <a:t>Filter</a:t>
            </a:r>
          </a:p>
        </p:txBody>
      </p:sp>
      <p:sp>
        <p:nvSpPr>
          <p:cNvPr id="6" name="TextBox 5">
            <a:extLst>
              <a:ext uri="{FF2B5EF4-FFF2-40B4-BE49-F238E27FC236}">
                <a16:creationId xmlns:a16="http://schemas.microsoft.com/office/drawing/2014/main" id="{3C5E9690-845B-0D46-A6C9-DFBB6D55F802}"/>
              </a:ext>
            </a:extLst>
          </p:cNvPr>
          <p:cNvSpPr txBox="1"/>
          <p:nvPr/>
        </p:nvSpPr>
        <p:spPr>
          <a:xfrm>
            <a:off x="1178286" y="2057299"/>
            <a:ext cx="545342" cy="300082"/>
          </a:xfrm>
          <a:prstGeom prst="rect">
            <a:avLst/>
          </a:prstGeom>
          <a:noFill/>
        </p:spPr>
        <p:txBody>
          <a:bodyPr wrap="none" rtlCol="0">
            <a:spAutoFit/>
          </a:bodyPr>
          <a:lstStyle/>
          <a:p>
            <a:r>
              <a:rPr lang="en-US" sz="1350" dirty="0"/>
              <a:t>(</a:t>
            </a:r>
            <a:r>
              <a:rPr lang="en-US" sz="1350" i="1" dirty="0"/>
              <a:t>F</a:t>
            </a:r>
            <a:r>
              <a:rPr lang="en-US" sz="1350" dirty="0"/>
              <a:t>=3)</a:t>
            </a:r>
          </a:p>
        </p:txBody>
      </p:sp>
      <p:sp>
        <p:nvSpPr>
          <p:cNvPr id="7" name="TextBox 6">
            <a:extLst>
              <a:ext uri="{FF2B5EF4-FFF2-40B4-BE49-F238E27FC236}">
                <a16:creationId xmlns:a16="http://schemas.microsoft.com/office/drawing/2014/main" id="{6AD63757-7772-5E4D-A957-FA0099AA6DF7}"/>
              </a:ext>
            </a:extLst>
          </p:cNvPr>
          <p:cNvSpPr txBox="1"/>
          <p:nvPr/>
        </p:nvSpPr>
        <p:spPr>
          <a:xfrm>
            <a:off x="1178286" y="3255644"/>
            <a:ext cx="707245" cy="300082"/>
          </a:xfrm>
          <a:prstGeom prst="rect">
            <a:avLst/>
          </a:prstGeom>
          <a:noFill/>
        </p:spPr>
        <p:txBody>
          <a:bodyPr wrap="none" rtlCol="0">
            <a:spAutoFit/>
          </a:bodyPr>
          <a:lstStyle/>
          <a:p>
            <a:r>
              <a:rPr lang="en-US" sz="1350" dirty="0"/>
              <a:t>(</a:t>
            </a:r>
            <a:r>
              <a:rPr lang="en-US" sz="1350" i="1" dirty="0"/>
              <a:t>W1</a:t>
            </a:r>
            <a:r>
              <a:rPr lang="en-US" sz="1350" dirty="0"/>
              <a:t>=6)</a:t>
            </a:r>
          </a:p>
        </p:txBody>
      </p:sp>
      <p:sp>
        <p:nvSpPr>
          <p:cNvPr id="8" name="TextBox 7">
            <a:extLst>
              <a:ext uri="{FF2B5EF4-FFF2-40B4-BE49-F238E27FC236}">
                <a16:creationId xmlns:a16="http://schemas.microsoft.com/office/drawing/2014/main" id="{2750202A-DBBC-FC46-B9B9-48F885EB3D09}"/>
              </a:ext>
            </a:extLst>
          </p:cNvPr>
          <p:cNvSpPr txBox="1"/>
          <p:nvPr/>
        </p:nvSpPr>
        <p:spPr>
          <a:xfrm>
            <a:off x="6157762" y="2128816"/>
            <a:ext cx="721672" cy="300082"/>
          </a:xfrm>
          <a:prstGeom prst="rect">
            <a:avLst/>
          </a:prstGeom>
          <a:noFill/>
        </p:spPr>
        <p:txBody>
          <a:bodyPr wrap="none" rtlCol="0">
            <a:spAutoFit/>
          </a:bodyPr>
          <a:lstStyle/>
          <a:p>
            <a:r>
              <a:rPr lang="en-US" sz="1350" dirty="0"/>
              <a:t>Bias = 0</a:t>
            </a:r>
          </a:p>
        </p:txBody>
      </p:sp>
      <p:graphicFrame>
        <p:nvGraphicFramePr>
          <p:cNvPr id="22" name="Table 2">
            <a:extLst>
              <a:ext uri="{FF2B5EF4-FFF2-40B4-BE49-F238E27FC236}">
                <a16:creationId xmlns:a16="http://schemas.microsoft.com/office/drawing/2014/main" id="{0E963B59-ECED-1540-94CA-76065DAF5052}"/>
              </a:ext>
            </a:extLst>
          </p:cNvPr>
          <p:cNvGraphicFramePr>
            <a:graphicFrameLocks noGrp="1"/>
          </p:cNvGraphicFramePr>
          <p:nvPr/>
        </p:nvGraphicFramePr>
        <p:xfrm>
          <a:off x="2195363" y="4690411"/>
          <a:ext cx="6096001"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gridCol w="3048001">
                  <a:extLst>
                    <a:ext uri="{9D8B030D-6E8A-4147-A177-3AD203B41FA5}">
                      <a16:colId xmlns:a16="http://schemas.microsoft.com/office/drawing/2014/main" val="1449979494"/>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23" name="TextBox 22">
            <a:extLst>
              <a:ext uri="{FF2B5EF4-FFF2-40B4-BE49-F238E27FC236}">
                <a16:creationId xmlns:a16="http://schemas.microsoft.com/office/drawing/2014/main" id="{88CAFBE5-44FC-CD44-B3E5-48A1756B7269}"/>
              </a:ext>
            </a:extLst>
          </p:cNvPr>
          <p:cNvSpPr txBox="1"/>
          <p:nvPr/>
        </p:nvSpPr>
        <p:spPr>
          <a:xfrm>
            <a:off x="655908" y="4662202"/>
            <a:ext cx="1454244" cy="507831"/>
          </a:xfrm>
          <a:prstGeom prst="rect">
            <a:avLst/>
          </a:prstGeom>
          <a:noFill/>
        </p:spPr>
        <p:txBody>
          <a:bodyPr wrap="none" rtlCol="0">
            <a:spAutoFit/>
          </a:bodyPr>
          <a:lstStyle/>
          <a:p>
            <a:pPr algn="ctr"/>
            <a:r>
              <a:rPr lang="en-US" sz="1350" dirty="0"/>
              <a:t>Linear summation</a:t>
            </a:r>
          </a:p>
          <a:p>
            <a:pPr algn="ctr"/>
            <a:r>
              <a:rPr lang="en-US" sz="1350" dirty="0"/>
              <a:t>(W2=?)</a:t>
            </a:r>
          </a:p>
        </p:txBody>
      </p:sp>
    </p:spTree>
    <p:extLst>
      <p:ext uri="{BB962C8B-B14F-4D97-AF65-F5344CB8AC3E}">
        <p14:creationId xmlns:p14="http://schemas.microsoft.com/office/powerpoint/2010/main" val="4131805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F09BFC0-FFB4-CF43-B1A7-3A30B00424F4}"/>
              </a:ext>
            </a:extLst>
          </p:cNvPr>
          <p:cNvGraphicFramePr>
            <a:graphicFrameLocks noGrp="1"/>
          </p:cNvGraphicFramePr>
          <p:nvPr/>
        </p:nvGraphicFramePr>
        <p:xfrm>
          <a:off x="2195363" y="3289935"/>
          <a:ext cx="6096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gridCol w="1016000">
                  <a:extLst>
                    <a:ext uri="{9D8B030D-6E8A-4147-A177-3AD203B41FA5}">
                      <a16:colId xmlns:a16="http://schemas.microsoft.com/office/drawing/2014/main" val="1449979494"/>
                    </a:ext>
                  </a:extLst>
                </a:gridCol>
                <a:gridCol w="1016000">
                  <a:extLst>
                    <a:ext uri="{9D8B030D-6E8A-4147-A177-3AD203B41FA5}">
                      <a16:colId xmlns:a16="http://schemas.microsoft.com/office/drawing/2014/main" val="2362749454"/>
                    </a:ext>
                  </a:extLst>
                </a:gridCol>
                <a:gridCol w="1016000">
                  <a:extLst>
                    <a:ext uri="{9D8B030D-6E8A-4147-A177-3AD203B41FA5}">
                      <a16:colId xmlns:a16="http://schemas.microsoft.com/office/drawing/2014/main" val="1179092503"/>
                    </a:ext>
                  </a:extLst>
                </a:gridCol>
              </a:tblGrid>
              <a:tr h="278130">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3" name="TextBox 2">
            <a:extLst>
              <a:ext uri="{FF2B5EF4-FFF2-40B4-BE49-F238E27FC236}">
                <a16:creationId xmlns:a16="http://schemas.microsoft.com/office/drawing/2014/main" id="{5BE03914-3101-0B43-B4DE-BF5C814F6D55}"/>
              </a:ext>
            </a:extLst>
          </p:cNvPr>
          <p:cNvSpPr txBox="1"/>
          <p:nvPr/>
        </p:nvSpPr>
        <p:spPr>
          <a:xfrm>
            <a:off x="678581" y="3255645"/>
            <a:ext cx="616066" cy="300082"/>
          </a:xfrm>
          <a:prstGeom prst="rect">
            <a:avLst/>
          </a:prstGeom>
          <a:noFill/>
        </p:spPr>
        <p:txBody>
          <a:bodyPr wrap="none" rtlCol="0">
            <a:spAutoFit/>
          </a:bodyPr>
          <a:lstStyle/>
          <a:p>
            <a:r>
              <a:rPr lang="en-US" sz="1350" dirty="0"/>
              <a:t>Image</a:t>
            </a:r>
          </a:p>
        </p:txBody>
      </p:sp>
      <p:graphicFrame>
        <p:nvGraphicFramePr>
          <p:cNvPr id="4" name="Table 2">
            <a:extLst>
              <a:ext uri="{FF2B5EF4-FFF2-40B4-BE49-F238E27FC236}">
                <a16:creationId xmlns:a16="http://schemas.microsoft.com/office/drawing/2014/main" id="{7143EC67-F1AD-4E4F-84CF-820CE489EB58}"/>
              </a:ext>
            </a:extLst>
          </p:cNvPr>
          <p:cNvGraphicFramePr>
            <a:graphicFrameLocks noGrp="1"/>
          </p:cNvGraphicFramePr>
          <p:nvPr/>
        </p:nvGraphicFramePr>
        <p:xfrm>
          <a:off x="2195364" y="2127685"/>
          <a:ext cx="3048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5" name="TextBox 4">
            <a:extLst>
              <a:ext uri="{FF2B5EF4-FFF2-40B4-BE49-F238E27FC236}">
                <a16:creationId xmlns:a16="http://schemas.microsoft.com/office/drawing/2014/main" id="{9C241BAB-0F5C-3449-A611-00998697BDDD}"/>
              </a:ext>
            </a:extLst>
          </p:cNvPr>
          <p:cNvSpPr txBox="1"/>
          <p:nvPr/>
        </p:nvSpPr>
        <p:spPr>
          <a:xfrm>
            <a:off x="678581" y="2057299"/>
            <a:ext cx="548292" cy="300082"/>
          </a:xfrm>
          <a:prstGeom prst="rect">
            <a:avLst/>
          </a:prstGeom>
          <a:noFill/>
        </p:spPr>
        <p:txBody>
          <a:bodyPr wrap="none" rtlCol="0">
            <a:spAutoFit/>
          </a:bodyPr>
          <a:lstStyle/>
          <a:p>
            <a:r>
              <a:rPr lang="en-US" sz="1350" dirty="0"/>
              <a:t>Filter</a:t>
            </a:r>
          </a:p>
        </p:txBody>
      </p:sp>
      <p:sp>
        <p:nvSpPr>
          <p:cNvPr id="6" name="TextBox 5">
            <a:extLst>
              <a:ext uri="{FF2B5EF4-FFF2-40B4-BE49-F238E27FC236}">
                <a16:creationId xmlns:a16="http://schemas.microsoft.com/office/drawing/2014/main" id="{3C5E9690-845B-0D46-A6C9-DFBB6D55F802}"/>
              </a:ext>
            </a:extLst>
          </p:cNvPr>
          <p:cNvSpPr txBox="1"/>
          <p:nvPr/>
        </p:nvSpPr>
        <p:spPr>
          <a:xfrm>
            <a:off x="1178286" y="2057299"/>
            <a:ext cx="545342" cy="300082"/>
          </a:xfrm>
          <a:prstGeom prst="rect">
            <a:avLst/>
          </a:prstGeom>
          <a:noFill/>
        </p:spPr>
        <p:txBody>
          <a:bodyPr wrap="none" rtlCol="0">
            <a:spAutoFit/>
          </a:bodyPr>
          <a:lstStyle/>
          <a:p>
            <a:r>
              <a:rPr lang="en-US" sz="1350" dirty="0"/>
              <a:t>(</a:t>
            </a:r>
            <a:r>
              <a:rPr lang="en-US" sz="1350" i="1" dirty="0"/>
              <a:t>F</a:t>
            </a:r>
            <a:r>
              <a:rPr lang="en-US" sz="1350" dirty="0"/>
              <a:t>=3)</a:t>
            </a:r>
          </a:p>
        </p:txBody>
      </p:sp>
      <p:sp>
        <p:nvSpPr>
          <p:cNvPr id="7" name="TextBox 6">
            <a:extLst>
              <a:ext uri="{FF2B5EF4-FFF2-40B4-BE49-F238E27FC236}">
                <a16:creationId xmlns:a16="http://schemas.microsoft.com/office/drawing/2014/main" id="{6AD63757-7772-5E4D-A957-FA0099AA6DF7}"/>
              </a:ext>
            </a:extLst>
          </p:cNvPr>
          <p:cNvSpPr txBox="1"/>
          <p:nvPr/>
        </p:nvSpPr>
        <p:spPr>
          <a:xfrm>
            <a:off x="1178286" y="3255644"/>
            <a:ext cx="707245" cy="300082"/>
          </a:xfrm>
          <a:prstGeom prst="rect">
            <a:avLst/>
          </a:prstGeom>
          <a:noFill/>
        </p:spPr>
        <p:txBody>
          <a:bodyPr wrap="none" rtlCol="0">
            <a:spAutoFit/>
          </a:bodyPr>
          <a:lstStyle/>
          <a:p>
            <a:r>
              <a:rPr lang="en-US" sz="1350" dirty="0"/>
              <a:t>(</a:t>
            </a:r>
            <a:r>
              <a:rPr lang="en-US" sz="1350" i="1" dirty="0"/>
              <a:t>W1</a:t>
            </a:r>
            <a:r>
              <a:rPr lang="en-US" sz="1350" dirty="0"/>
              <a:t>=6)</a:t>
            </a:r>
          </a:p>
        </p:txBody>
      </p:sp>
      <p:sp>
        <p:nvSpPr>
          <p:cNvPr id="8" name="TextBox 7">
            <a:extLst>
              <a:ext uri="{FF2B5EF4-FFF2-40B4-BE49-F238E27FC236}">
                <a16:creationId xmlns:a16="http://schemas.microsoft.com/office/drawing/2014/main" id="{2750202A-DBBC-FC46-B9B9-48F885EB3D09}"/>
              </a:ext>
            </a:extLst>
          </p:cNvPr>
          <p:cNvSpPr txBox="1"/>
          <p:nvPr/>
        </p:nvSpPr>
        <p:spPr>
          <a:xfrm>
            <a:off x="6157762" y="2128816"/>
            <a:ext cx="721672" cy="300082"/>
          </a:xfrm>
          <a:prstGeom prst="rect">
            <a:avLst/>
          </a:prstGeom>
          <a:noFill/>
        </p:spPr>
        <p:txBody>
          <a:bodyPr wrap="none" rtlCol="0">
            <a:spAutoFit/>
          </a:bodyPr>
          <a:lstStyle/>
          <a:p>
            <a:r>
              <a:rPr lang="en-US" sz="1350" dirty="0"/>
              <a:t>Bias = 0</a:t>
            </a:r>
          </a:p>
        </p:txBody>
      </p:sp>
      <p:graphicFrame>
        <p:nvGraphicFramePr>
          <p:cNvPr id="22" name="Table 2">
            <a:extLst>
              <a:ext uri="{FF2B5EF4-FFF2-40B4-BE49-F238E27FC236}">
                <a16:creationId xmlns:a16="http://schemas.microsoft.com/office/drawing/2014/main" id="{0E963B59-ECED-1540-94CA-76065DAF5052}"/>
              </a:ext>
            </a:extLst>
          </p:cNvPr>
          <p:cNvGraphicFramePr>
            <a:graphicFrameLocks noGrp="1"/>
          </p:cNvGraphicFramePr>
          <p:nvPr/>
        </p:nvGraphicFramePr>
        <p:xfrm>
          <a:off x="2195362" y="4690411"/>
          <a:ext cx="4034588" cy="278130"/>
        </p:xfrm>
        <a:graphic>
          <a:graphicData uri="http://schemas.openxmlformats.org/drawingml/2006/table">
            <a:tbl>
              <a:tblPr firstRow="1" bandRow="1">
                <a:tableStyleId>{2D5ABB26-0587-4C30-8999-92F81FD0307C}</a:tableStyleId>
              </a:tblPr>
              <a:tblGrid>
                <a:gridCol w="1008647">
                  <a:extLst>
                    <a:ext uri="{9D8B030D-6E8A-4147-A177-3AD203B41FA5}">
                      <a16:colId xmlns:a16="http://schemas.microsoft.com/office/drawing/2014/main" val="3711527097"/>
                    </a:ext>
                  </a:extLst>
                </a:gridCol>
                <a:gridCol w="1008647">
                  <a:extLst>
                    <a:ext uri="{9D8B030D-6E8A-4147-A177-3AD203B41FA5}">
                      <a16:colId xmlns:a16="http://schemas.microsoft.com/office/drawing/2014/main" val="1225599185"/>
                    </a:ext>
                  </a:extLst>
                </a:gridCol>
                <a:gridCol w="1008647">
                  <a:extLst>
                    <a:ext uri="{9D8B030D-6E8A-4147-A177-3AD203B41FA5}">
                      <a16:colId xmlns:a16="http://schemas.microsoft.com/office/drawing/2014/main" val="4225049976"/>
                    </a:ext>
                  </a:extLst>
                </a:gridCol>
                <a:gridCol w="1008647">
                  <a:extLst>
                    <a:ext uri="{9D8B030D-6E8A-4147-A177-3AD203B41FA5}">
                      <a16:colId xmlns:a16="http://schemas.microsoft.com/office/drawing/2014/main" val="2357212085"/>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23" name="TextBox 22">
            <a:extLst>
              <a:ext uri="{FF2B5EF4-FFF2-40B4-BE49-F238E27FC236}">
                <a16:creationId xmlns:a16="http://schemas.microsoft.com/office/drawing/2014/main" id="{88CAFBE5-44FC-CD44-B3E5-48A1756B7269}"/>
              </a:ext>
            </a:extLst>
          </p:cNvPr>
          <p:cNvSpPr txBox="1"/>
          <p:nvPr/>
        </p:nvSpPr>
        <p:spPr>
          <a:xfrm>
            <a:off x="655908" y="4662202"/>
            <a:ext cx="1454244" cy="507831"/>
          </a:xfrm>
          <a:prstGeom prst="rect">
            <a:avLst/>
          </a:prstGeom>
          <a:noFill/>
        </p:spPr>
        <p:txBody>
          <a:bodyPr wrap="none" rtlCol="0">
            <a:spAutoFit/>
          </a:bodyPr>
          <a:lstStyle/>
          <a:p>
            <a:pPr algn="ctr"/>
            <a:r>
              <a:rPr lang="en-US" sz="1350" dirty="0"/>
              <a:t>Linear summation</a:t>
            </a:r>
          </a:p>
          <a:p>
            <a:pPr algn="ctr"/>
            <a:r>
              <a:rPr lang="en-US" sz="1350" dirty="0"/>
              <a:t>(W2=4)</a:t>
            </a:r>
          </a:p>
        </p:txBody>
      </p:sp>
    </p:spTree>
    <p:extLst>
      <p:ext uri="{BB962C8B-B14F-4D97-AF65-F5344CB8AC3E}">
        <p14:creationId xmlns:p14="http://schemas.microsoft.com/office/powerpoint/2010/main" val="3708578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CONVOLUTIONAL NEURAL</a:t>
            </a:r>
            <a:br>
              <a:rPr lang="en-US" b="1" dirty="0"/>
            </a:br>
            <a:r>
              <a:rPr lang="en-US" b="1" dirty="0"/>
              <a:t>NETWORKS</a:t>
            </a:r>
            <a:endParaRPr lang="en-US" dirty="0"/>
          </a:p>
        </p:txBody>
      </p:sp>
      <p:sp>
        <p:nvSpPr>
          <p:cNvPr id="3" name="Content Placeholder 2"/>
          <p:cNvSpPr>
            <a:spLocks noGrp="1"/>
          </p:cNvSpPr>
          <p:nvPr>
            <p:ph idx="1"/>
          </p:nvPr>
        </p:nvSpPr>
        <p:spPr/>
        <p:txBody>
          <a:bodyPr>
            <a:normAutofit lnSpcReduction="10000"/>
          </a:bodyPr>
          <a:lstStyle/>
          <a:p>
            <a:r>
              <a:rPr lang="en-US" dirty="0"/>
              <a:t>This section introduces a deep learning technique called </a:t>
            </a:r>
            <a:r>
              <a:rPr lang="en-US" i="1" dirty="0"/>
              <a:t>convolution</a:t>
            </a:r>
            <a:r>
              <a:rPr lang="en-US" dirty="0"/>
              <a:t>. Convolution has become the standard method for classifying, manipulating, and generating images. </a:t>
            </a:r>
          </a:p>
          <a:p>
            <a:endParaRPr lang="en-US" dirty="0"/>
          </a:p>
          <a:p>
            <a:r>
              <a:rPr lang="en-US" dirty="0"/>
              <a:t>Convolution is easy to use in deep learning because it can be easily encapsulated in a </a:t>
            </a:r>
            <a:r>
              <a:rPr lang="en-US" i="1" dirty="0"/>
              <a:t>Convolution layer </a:t>
            </a:r>
            <a:r>
              <a:rPr lang="en-US" dirty="0"/>
              <a:t>(also called a </a:t>
            </a:r>
            <a:r>
              <a:rPr lang="en-US" i="1" dirty="0"/>
              <a:t>convolutional layer</a:t>
            </a:r>
            <a:r>
              <a:rPr lang="en-US" dirty="0"/>
              <a:t>).</a:t>
            </a:r>
          </a:p>
        </p:txBody>
      </p:sp>
    </p:spTree>
    <p:extLst>
      <p:ext uri="{BB962C8B-B14F-4D97-AF65-F5344CB8AC3E}">
        <p14:creationId xmlns:p14="http://schemas.microsoft.com/office/powerpoint/2010/main" val="3222665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F09BFC0-FFB4-CF43-B1A7-3A30B00424F4}"/>
              </a:ext>
            </a:extLst>
          </p:cNvPr>
          <p:cNvGraphicFramePr>
            <a:graphicFrameLocks noGrp="1"/>
          </p:cNvGraphicFramePr>
          <p:nvPr/>
        </p:nvGraphicFramePr>
        <p:xfrm>
          <a:off x="2195363" y="3289935"/>
          <a:ext cx="6096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gridCol w="1016000">
                  <a:extLst>
                    <a:ext uri="{9D8B030D-6E8A-4147-A177-3AD203B41FA5}">
                      <a16:colId xmlns:a16="http://schemas.microsoft.com/office/drawing/2014/main" val="1449979494"/>
                    </a:ext>
                  </a:extLst>
                </a:gridCol>
                <a:gridCol w="1016000">
                  <a:extLst>
                    <a:ext uri="{9D8B030D-6E8A-4147-A177-3AD203B41FA5}">
                      <a16:colId xmlns:a16="http://schemas.microsoft.com/office/drawing/2014/main" val="2362749454"/>
                    </a:ext>
                  </a:extLst>
                </a:gridCol>
                <a:gridCol w="1016000">
                  <a:extLst>
                    <a:ext uri="{9D8B030D-6E8A-4147-A177-3AD203B41FA5}">
                      <a16:colId xmlns:a16="http://schemas.microsoft.com/office/drawing/2014/main" val="1179092503"/>
                    </a:ext>
                  </a:extLst>
                </a:gridCol>
              </a:tblGrid>
              <a:tr h="278130">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3" name="TextBox 2">
            <a:extLst>
              <a:ext uri="{FF2B5EF4-FFF2-40B4-BE49-F238E27FC236}">
                <a16:creationId xmlns:a16="http://schemas.microsoft.com/office/drawing/2014/main" id="{5BE03914-3101-0B43-B4DE-BF5C814F6D55}"/>
              </a:ext>
            </a:extLst>
          </p:cNvPr>
          <p:cNvSpPr txBox="1"/>
          <p:nvPr/>
        </p:nvSpPr>
        <p:spPr>
          <a:xfrm>
            <a:off x="678581" y="3255645"/>
            <a:ext cx="616066" cy="300082"/>
          </a:xfrm>
          <a:prstGeom prst="rect">
            <a:avLst/>
          </a:prstGeom>
          <a:noFill/>
        </p:spPr>
        <p:txBody>
          <a:bodyPr wrap="none" rtlCol="0">
            <a:spAutoFit/>
          </a:bodyPr>
          <a:lstStyle/>
          <a:p>
            <a:r>
              <a:rPr lang="en-US" sz="1350" dirty="0"/>
              <a:t>Image</a:t>
            </a:r>
          </a:p>
        </p:txBody>
      </p:sp>
      <p:graphicFrame>
        <p:nvGraphicFramePr>
          <p:cNvPr id="4" name="Table 2">
            <a:extLst>
              <a:ext uri="{FF2B5EF4-FFF2-40B4-BE49-F238E27FC236}">
                <a16:creationId xmlns:a16="http://schemas.microsoft.com/office/drawing/2014/main" id="{7143EC67-F1AD-4E4F-84CF-820CE489EB58}"/>
              </a:ext>
            </a:extLst>
          </p:cNvPr>
          <p:cNvGraphicFramePr>
            <a:graphicFrameLocks noGrp="1"/>
          </p:cNvGraphicFramePr>
          <p:nvPr/>
        </p:nvGraphicFramePr>
        <p:xfrm>
          <a:off x="2195364" y="2127685"/>
          <a:ext cx="3048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5" name="TextBox 4">
            <a:extLst>
              <a:ext uri="{FF2B5EF4-FFF2-40B4-BE49-F238E27FC236}">
                <a16:creationId xmlns:a16="http://schemas.microsoft.com/office/drawing/2014/main" id="{9C241BAB-0F5C-3449-A611-00998697BDDD}"/>
              </a:ext>
            </a:extLst>
          </p:cNvPr>
          <p:cNvSpPr txBox="1"/>
          <p:nvPr/>
        </p:nvSpPr>
        <p:spPr>
          <a:xfrm>
            <a:off x="678581" y="2057299"/>
            <a:ext cx="548292" cy="300082"/>
          </a:xfrm>
          <a:prstGeom prst="rect">
            <a:avLst/>
          </a:prstGeom>
          <a:noFill/>
        </p:spPr>
        <p:txBody>
          <a:bodyPr wrap="none" rtlCol="0">
            <a:spAutoFit/>
          </a:bodyPr>
          <a:lstStyle/>
          <a:p>
            <a:r>
              <a:rPr lang="en-US" sz="1350" dirty="0"/>
              <a:t>Filter</a:t>
            </a:r>
          </a:p>
        </p:txBody>
      </p:sp>
      <p:sp>
        <p:nvSpPr>
          <p:cNvPr id="6" name="TextBox 5">
            <a:extLst>
              <a:ext uri="{FF2B5EF4-FFF2-40B4-BE49-F238E27FC236}">
                <a16:creationId xmlns:a16="http://schemas.microsoft.com/office/drawing/2014/main" id="{3C5E9690-845B-0D46-A6C9-DFBB6D55F802}"/>
              </a:ext>
            </a:extLst>
          </p:cNvPr>
          <p:cNvSpPr txBox="1"/>
          <p:nvPr/>
        </p:nvSpPr>
        <p:spPr>
          <a:xfrm>
            <a:off x="1178286" y="2057299"/>
            <a:ext cx="545342" cy="300082"/>
          </a:xfrm>
          <a:prstGeom prst="rect">
            <a:avLst/>
          </a:prstGeom>
          <a:noFill/>
        </p:spPr>
        <p:txBody>
          <a:bodyPr wrap="none" rtlCol="0">
            <a:spAutoFit/>
          </a:bodyPr>
          <a:lstStyle/>
          <a:p>
            <a:r>
              <a:rPr lang="en-US" sz="1350" dirty="0"/>
              <a:t>(</a:t>
            </a:r>
            <a:r>
              <a:rPr lang="en-US" sz="1350" i="1" dirty="0"/>
              <a:t>F</a:t>
            </a:r>
            <a:r>
              <a:rPr lang="en-US" sz="1350" dirty="0"/>
              <a:t>=3)</a:t>
            </a:r>
          </a:p>
        </p:txBody>
      </p:sp>
      <p:sp>
        <p:nvSpPr>
          <p:cNvPr id="7" name="TextBox 6">
            <a:extLst>
              <a:ext uri="{FF2B5EF4-FFF2-40B4-BE49-F238E27FC236}">
                <a16:creationId xmlns:a16="http://schemas.microsoft.com/office/drawing/2014/main" id="{6AD63757-7772-5E4D-A957-FA0099AA6DF7}"/>
              </a:ext>
            </a:extLst>
          </p:cNvPr>
          <p:cNvSpPr txBox="1"/>
          <p:nvPr/>
        </p:nvSpPr>
        <p:spPr>
          <a:xfrm>
            <a:off x="1178286" y="3255644"/>
            <a:ext cx="707245" cy="300082"/>
          </a:xfrm>
          <a:prstGeom prst="rect">
            <a:avLst/>
          </a:prstGeom>
          <a:noFill/>
        </p:spPr>
        <p:txBody>
          <a:bodyPr wrap="none" rtlCol="0">
            <a:spAutoFit/>
          </a:bodyPr>
          <a:lstStyle/>
          <a:p>
            <a:r>
              <a:rPr lang="en-US" sz="1350" dirty="0"/>
              <a:t>(</a:t>
            </a:r>
            <a:r>
              <a:rPr lang="en-US" sz="1350" i="1" dirty="0"/>
              <a:t>W1</a:t>
            </a:r>
            <a:r>
              <a:rPr lang="en-US" sz="1350" dirty="0"/>
              <a:t>=6)</a:t>
            </a:r>
          </a:p>
        </p:txBody>
      </p:sp>
      <p:sp>
        <p:nvSpPr>
          <p:cNvPr id="8" name="TextBox 7">
            <a:extLst>
              <a:ext uri="{FF2B5EF4-FFF2-40B4-BE49-F238E27FC236}">
                <a16:creationId xmlns:a16="http://schemas.microsoft.com/office/drawing/2014/main" id="{2750202A-DBBC-FC46-B9B9-48F885EB3D09}"/>
              </a:ext>
            </a:extLst>
          </p:cNvPr>
          <p:cNvSpPr txBox="1"/>
          <p:nvPr/>
        </p:nvSpPr>
        <p:spPr>
          <a:xfrm>
            <a:off x="6157762" y="2128816"/>
            <a:ext cx="721672" cy="300082"/>
          </a:xfrm>
          <a:prstGeom prst="rect">
            <a:avLst/>
          </a:prstGeom>
          <a:noFill/>
        </p:spPr>
        <p:txBody>
          <a:bodyPr wrap="none" rtlCol="0">
            <a:spAutoFit/>
          </a:bodyPr>
          <a:lstStyle/>
          <a:p>
            <a:r>
              <a:rPr lang="en-US" sz="1350" dirty="0"/>
              <a:t>Bias = 0</a:t>
            </a:r>
          </a:p>
        </p:txBody>
      </p:sp>
      <p:graphicFrame>
        <p:nvGraphicFramePr>
          <p:cNvPr id="22" name="Table 2">
            <a:extLst>
              <a:ext uri="{FF2B5EF4-FFF2-40B4-BE49-F238E27FC236}">
                <a16:creationId xmlns:a16="http://schemas.microsoft.com/office/drawing/2014/main" id="{0E963B59-ECED-1540-94CA-76065DAF5052}"/>
              </a:ext>
            </a:extLst>
          </p:cNvPr>
          <p:cNvGraphicFramePr>
            <a:graphicFrameLocks noGrp="1"/>
          </p:cNvGraphicFramePr>
          <p:nvPr/>
        </p:nvGraphicFramePr>
        <p:xfrm>
          <a:off x="2195362" y="4690411"/>
          <a:ext cx="4034588" cy="278130"/>
        </p:xfrm>
        <a:graphic>
          <a:graphicData uri="http://schemas.openxmlformats.org/drawingml/2006/table">
            <a:tbl>
              <a:tblPr firstRow="1" bandRow="1">
                <a:tableStyleId>{2D5ABB26-0587-4C30-8999-92F81FD0307C}</a:tableStyleId>
              </a:tblPr>
              <a:tblGrid>
                <a:gridCol w="1008647">
                  <a:extLst>
                    <a:ext uri="{9D8B030D-6E8A-4147-A177-3AD203B41FA5}">
                      <a16:colId xmlns:a16="http://schemas.microsoft.com/office/drawing/2014/main" val="3711527097"/>
                    </a:ext>
                  </a:extLst>
                </a:gridCol>
                <a:gridCol w="1008647">
                  <a:extLst>
                    <a:ext uri="{9D8B030D-6E8A-4147-A177-3AD203B41FA5}">
                      <a16:colId xmlns:a16="http://schemas.microsoft.com/office/drawing/2014/main" val="1225599185"/>
                    </a:ext>
                  </a:extLst>
                </a:gridCol>
                <a:gridCol w="1008647">
                  <a:extLst>
                    <a:ext uri="{9D8B030D-6E8A-4147-A177-3AD203B41FA5}">
                      <a16:colId xmlns:a16="http://schemas.microsoft.com/office/drawing/2014/main" val="4225049976"/>
                    </a:ext>
                  </a:extLst>
                </a:gridCol>
                <a:gridCol w="1008647">
                  <a:extLst>
                    <a:ext uri="{9D8B030D-6E8A-4147-A177-3AD203B41FA5}">
                      <a16:colId xmlns:a16="http://schemas.microsoft.com/office/drawing/2014/main" val="2357212085"/>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23" name="TextBox 22">
            <a:extLst>
              <a:ext uri="{FF2B5EF4-FFF2-40B4-BE49-F238E27FC236}">
                <a16:creationId xmlns:a16="http://schemas.microsoft.com/office/drawing/2014/main" id="{88CAFBE5-44FC-CD44-B3E5-48A1756B7269}"/>
              </a:ext>
            </a:extLst>
          </p:cNvPr>
          <p:cNvSpPr txBox="1"/>
          <p:nvPr/>
        </p:nvSpPr>
        <p:spPr>
          <a:xfrm>
            <a:off x="655908" y="4662202"/>
            <a:ext cx="1454244" cy="507831"/>
          </a:xfrm>
          <a:prstGeom prst="rect">
            <a:avLst/>
          </a:prstGeom>
          <a:noFill/>
        </p:spPr>
        <p:txBody>
          <a:bodyPr wrap="none" rtlCol="0">
            <a:spAutoFit/>
          </a:bodyPr>
          <a:lstStyle/>
          <a:p>
            <a:pPr algn="ctr"/>
            <a:r>
              <a:rPr lang="en-US" sz="1350" dirty="0"/>
              <a:t>Linear summation</a:t>
            </a:r>
          </a:p>
          <a:p>
            <a:pPr algn="ctr"/>
            <a:r>
              <a:rPr lang="en-US" sz="1350" dirty="0"/>
              <a:t>(W2=4)</a:t>
            </a:r>
          </a:p>
        </p:txBody>
      </p:sp>
      <p:graphicFrame>
        <p:nvGraphicFramePr>
          <p:cNvPr id="11" name="Table 2">
            <a:extLst>
              <a:ext uri="{FF2B5EF4-FFF2-40B4-BE49-F238E27FC236}">
                <a16:creationId xmlns:a16="http://schemas.microsoft.com/office/drawing/2014/main" id="{12B7FB87-78AA-6F41-AFB9-DD6645EB823C}"/>
              </a:ext>
            </a:extLst>
          </p:cNvPr>
          <p:cNvGraphicFramePr>
            <a:graphicFrameLocks noGrp="1"/>
          </p:cNvGraphicFramePr>
          <p:nvPr/>
        </p:nvGraphicFramePr>
        <p:xfrm>
          <a:off x="2195362" y="5390649"/>
          <a:ext cx="4034588" cy="278130"/>
        </p:xfrm>
        <a:graphic>
          <a:graphicData uri="http://schemas.openxmlformats.org/drawingml/2006/table">
            <a:tbl>
              <a:tblPr firstRow="1" bandRow="1">
                <a:tableStyleId>{2D5ABB26-0587-4C30-8999-92F81FD0307C}</a:tableStyleId>
              </a:tblPr>
              <a:tblGrid>
                <a:gridCol w="1008647">
                  <a:extLst>
                    <a:ext uri="{9D8B030D-6E8A-4147-A177-3AD203B41FA5}">
                      <a16:colId xmlns:a16="http://schemas.microsoft.com/office/drawing/2014/main" val="3711527097"/>
                    </a:ext>
                  </a:extLst>
                </a:gridCol>
                <a:gridCol w="1008647">
                  <a:extLst>
                    <a:ext uri="{9D8B030D-6E8A-4147-A177-3AD203B41FA5}">
                      <a16:colId xmlns:a16="http://schemas.microsoft.com/office/drawing/2014/main" val="1225599185"/>
                    </a:ext>
                  </a:extLst>
                </a:gridCol>
                <a:gridCol w="1008647">
                  <a:extLst>
                    <a:ext uri="{9D8B030D-6E8A-4147-A177-3AD203B41FA5}">
                      <a16:colId xmlns:a16="http://schemas.microsoft.com/office/drawing/2014/main" val="4225049976"/>
                    </a:ext>
                  </a:extLst>
                </a:gridCol>
                <a:gridCol w="1008647">
                  <a:extLst>
                    <a:ext uri="{9D8B030D-6E8A-4147-A177-3AD203B41FA5}">
                      <a16:colId xmlns:a16="http://schemas.microsoft.com/office/drawing/2014/main" val="2357212085"/>
                    </a:ext>
                  </a:extLst>
                </a:gridCol>
              </a:tblGrid>
              <a:tr h="278130">
                <a:tc>
                  <a:txBody>
                    <a:bodyPr/>
                    <a:lstStyle/>
                    <a:p>
                      <a:pPr algn="ctr"/>
                      <a:r>
                        <a:rPr lang="en-US" sz="11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12" name="TextBox 11">
            <a:extLst>
              <a:ext uri="{FF2B5EF4-FFF2-40B4-BE49-F238E27FC236}">
                <a16:creationId xmlns:a16="http://schemas.microsoft.com/office/drawing/2014/main" id="{49B2D0E4-596A-8F4D-BA14-74D5900A8993}"/>
              </a:ext>
            </a:extLst>
          </p:cNvPr>
          <p:cNvSpPr txBox="1"/>
          <p:nvPr/>
        </p:nvSpPr>
        <p:spPr>
          <a:xfrm>
            <a:off x="1029407" y="5362440"/>
            <a:ext cx="707245" cy="507831"/>
          </a:xfrm>
          <a:prstGeom prst="rect">
            <a:avLst/>
          </a:prstGeom>
          <a:noFill/>
        </p:spPr>
        <p:txBody>
          <a:bodyPr wrap="none" rtlCol="0">
            <a:spAutoFit/>
          </a:bodyPr>
          <a:lstStyle/>
          <a:p>
            <a:pPr algn="ctr"/>
            <a:r>
              <a:rPr lang="en-US" sz="1350" dirty="0" err="1"/>
              <a:t>ReLU</a:t>
            </a:r>
            <a:endParaRPr lang="en-US" sz="1350" dirty="0"/>
          </a:p>
          <a:p>
            <a:pPr algn="ctr"/>
            <a:r>
              <a:rPr lang="en-US" sz="1350" dirty="0"/>
              <a:t>(W2=4)</a:t>
            </a:r>
          </a:p>
        </p:txBody>
      </p:sp>
      <p:cxnSp>
        <p:nvCxnSpPr>
          <p:cNvPr id="10" name="Straight Arrow Connector 9">
            <a:extLst>
              <a:ext uri="{FF2B5EF4-FFF2-40B4-BE49-F238E27FC236}">
                <a16:creationId xmlns:a16="http://schemas.microsoft.com/office/drawing/2014/main" id="{98DCA005-84D5-E94F-8F32-59E743835D9B}"/>
              </a:ext>
            </a:extLst>
          </p:cNvPr>
          <p:cNvCxnSpPr/>
          <p:nvPr/>
        </p:nvCxnSpPr>
        <p:spPr>
          <a:xfrm>
            <a:off x="2685449" y="4968541"/>
            <a:ext cx="0" cy="393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6EE189-40DB-3D4C-9FB3-EB8764BF6D78}"/>
              </a:ext>
            </a:extLst>
          </p:cNvPr>
          <p:cNvCxnSpPr/>
          <p:nvPr/>
        </p:nvCxnSpPr>
        <p:spPr>
          <a:xfrm>
            <a:off x="3703320" y="4968541"/>
            <a:ext cx="0" cy="393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B0D454-D7ED-2D49-BF9A-9514E286EE62}"/>
              </a:ext>
            </a:extLst>
          </p:cNvPr>
          <p:cNvCxnSpPr/>
          <p:nvPr/>
        </p:nvCxnSpPr>
        <p:spPr>
          <a:xfrm>
            <a:off x="4706754" y="4968541"/>
            <a:ext cx="0" cy="393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A783546-4545-124F-8B85-D2FC37B10F93}"/>
              </a:ext>
            </a:extLst>
          </p:cNvPr>
          <p:cNvCxnSpPr/>
          <p:nvPr/>
        </p:nvCxnSpPr>
        <p:spPr>
          <a:xfrm>
            <a:off x="5724626" y="4968541"/>
            <a:ext cx="0" cy="393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42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F09BFC0-FFB4-CF43-B1A7-3A30B00424F4}"/>
              </a:ext>
            </a:extLst>
          </p:cNvPr>
          <p:cNvGraphicFramePr>
            <a:graphicFrameLocks noGrp="1"/>
          </p:cNvGraphicFramePr>
          <p:nvPr/>
        </p:nvGraphicFramePr>
        <p:xfrm>
          <a:off x="1241659" y="3289935"/>
          <a:ext cx="7803688" cy="278130"/>
        </p:xfrm>
        <a:graphic>
          <a:graphicData uri="http://schemas.openxmlformats.org/drawingml/2006/table">
            <a:tbl>
              <a:tblPr firstRow="1" bandRow="1">
                <a:tableStyleId>{2D5ABB26-0587-4C30-8999-92F81FD0307C}</a:tableStyleId>
              </a:tblPr>
              <a:tblGrid>
                <a:gridCol w="975461">
                  <a:extLst>
                    <a:ext uri="{9D8B030D-6E8A-4147-A177-3AD203B41FA5}">
                      <a16:colId xmlns:a16="http://schemas.microsoft.com/office/drawing/2014/main" val="2289717372"/>
                    </a:ext>
                  </a:extLst>
                </a:gridCol>
                <a:gridCol w="975461">
                  <a:extLst>
                    <a:ext uri="{9D8B030D-6E8A-4147-A177-3AD203B41FA5}">
                      <a16:colId xmlns:a16="http://schemas.microsoft.com/office/drawing/2014/main" val="3711527097"/>
                    </a:ext>
                  </a:extLst>
                </a:gridCol>
                <a:gridCol w="975461">
                  <a:extLst>
                    <a:ext uri="{9D8B030D-6E8A-4147-A177-3AD203B41FA5}">
                      <a16:colId xmlns:a16="http://schemas.microsoft.com/office/drawing/2014/main" val="1225599185"/>
                    </a:ext>
                  </a:extLst>
                </a:gridCol>
                <a:gridCol w="975461">
                  <a:extLst>
                    <a:ext uri="{9D8B030D-6E8A-4147-A177-3AD203B41FA5}">
                      <a16:colId xmlns:a16="http://schemas.microsoft.com/office/drawing/2014/main" val="4225049976"/>
                    </a:ext>
                  </a:extLst>
                </a:gridCol>
                <a:gridCol w="975461">
                  <a:extLst>
                    <a:ext uri="{9D8B030D-6E8A-4147-A177-3AD203B41FA5}">
                      <a16:colId xmlns:a16="http://schemas.microsoft.com/office/drawing/2014/main" val="1449979494"/>
                    </a:ext>
                  </a:extLst>
                </a:gridCol>
                <a:gridCol w="975461">
                  <a:extLst>
                    <a:ext uri="{9D8B030D-6E8A-4147-A177-3AD203B41FA5}">
                      <a16:colId xmlns:a16="http://schemas.microsoft.com/office/drawing/2014/main" val="2362749454"/>
                    </a:ext>
                  </a:extLst>
                </a:gridCol>
                <a:gridCol w="975461">
                  <a:extLst>
                    <a:ext uri="{9D8B030D-6E8A-4147-A177-3AD203B41FA5}">
                      <a16:colId xmlns:a16="http://schemas.microsoft.com/office/drawing/2014/main" val="1179092503"/>
                    </a:ext>
                  </a:extLst>
                </a:gridCol>
                <a:gridCol w="975461">
                  <a:extLst>
                    <a:ext uri="{9D8B030D-6E8A-4147-A177-3AD203B41FA5}">
                      <a16:colId xmlns:a16="http://schemas.microsoft.com/office/drawing/2014/main" val="1025016816"/>
                    </a:ext>
                  </a:extLst>
                </a:gridCol>
              </a:tblGrid>
              <a:tr h="278130">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11637685"/>
                  </a:ext>
                </a:extLst>
              </a:tr>
            </a:tbl>
          </a:graphicData>
        </a:graphic>
      </p:graphicFrame>
      <p:sp>
        <p:nvSpPr>
          <p:cNvPr id="3" name="TextBox 2">
            <a:extLst>
              <a:ext uri="{FF2B5EF4-FFF2-40B4-BE49-F238E27FC236}">
                <a16:creationId xmlns:a16="http://schemas.microsoft.com/office/drawing/2014/main" id="{5BE03914-3101-0B43-B4DE-BF5C814F6D55}"/>
              </a:ext>
            </a:extLst>
          </p:cNvPr>
          <p:cNvSpPr txBox="1"/>
          <p:nvPr/>
        </p:nvSpPr>
        <p:spPr>
          <a:xfrm>
            <a:off x="169441" y="3255645"/>
            <a:ext cx="616066" cy="300082"/>
          </a:xfrm>
          <a:prstGeom prst="rect">
            <a:avLst/>
          </a:prstGeom>
          <a:noFill/>
        </p:spPr>
        <p:txBody>
          <a:bodyPr wrap="none" rtlCol="0">
            <a:spAutoFit/>
          </a:bodyPr>
          <a:lstStyle/>
          <a:p>
            <a:r>
              <a:rPr lang="en-US" sz="1350" dirty="0"/>
              <a:t>Image</a:t>
            </a:r>
          </a:p>
        </p:txBody>
      </p:sp>
      <p:graphicFrame>
        <p:nvGraphicFramePr>
          <p:cNvPr id="4" name="Table 2">
            <a:extLst>
              <a:ext uri="{FF2B5EF4-FFF2-40B4-BE49-F238E27FC236}">
                <a16:creationId xmlns:a16="http://schemas.microsoft.com/office/drawing/2014/main" id="{7143EC67-F1AD-4E4F-84CF-820CE489EB58}"/>
              </a:ext>
            </a:extLst>
          </p:cNvPr>
          <p:cNvGraphicFramePr>
            <a:graphicFrameLocks noGrp="1"/>
          </p:cNvGraphicFramePr>
          <p:nvPr/>
        </p:nvGraphicFramePr>
        <p:xfrm>
          <a:off x="2195364" y="2127685"/>
          <a:ext cx="3048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5" name="TextBox 4">
            <a:extLst>
              <a:ext uri="{FF2B5EF4-FFF2-40B4-BE49-F238E27FC236}">
                <a16:creationId xmlns:a16="http://schemas.microsoft.com/office/drawing/2014/main" id="{9C241BAB-0F5C-3449-A611-00998697BDDD}"/>
              </a:ext>
            </a:extLst>
          </p:cNvPr>
          <p:cNvSpPr txBox="1"/>
          <p:nvPr/>
        </p:nvSpPr>
        <p:spPr>
          <a:xfrm>
            <a:off x="678581" y="2057299"/>
            <a:ext cx="548292" cy="300082"/>
          </a:xfrm>
          <a:prstGeom prst="rect">
            <a:avLst/>
          </a:prstGeom>
          <a:noFill/>
        </p:spPr>
        <p:txBody>
          <a:bodyPr wrap="none" rtlCol="0">
            <a:spAutoFit/>
          </a:bodyPr>
          <a:lstStyle/>
          <a:p>
            <a:r>
              <a:rPr lang="en-US" sz="1350" dirty="0"/>
              <a:t>Filter</a:t>
            </a:r>
          </a:p>
        </p:txBody>
      </p:sp>
      <p:sp>
        <p:nvSpPr>
          <p:cNvPr id="6" name="TextBox 5">
            <a:extLst>
              <a:ext uri="{FF2B5EF4-FFF2-40B4-BE49-F238E27FC236}">
                <a16:creationId xmlns:a16="http://schemas.microsoft.com/office/drawing/2014/main" id="{3C5E9690-845B-0D46-A6C9-DFBB6D55F802}"/>
              </a:ext>
            </a:extLst>
          </p:cNvPr>
          <p:cNvSpPr txBox="1"/>
          <p:nvPr/>
        </p:nvSpPr>
        <p:spPr>
          <a:xfrm>
            <a:off x="1178286" y="2057299"/>
            <a:ext cx="545342" cy="300082"/>
          </a:xfrm>
          <a:prstGeom prst="rect">
            <a:avLst/>
          </a:prstGeom>
          <a:noFill/>
        </p:spPr>
        <p:txBody>
          <a:bodyPr wrap="none" rtlCol="0">
            <a:spAutoFit/>
          </a:bodyPr>
          <a:lstStyle/>
          <a:p>
            <a:r>
              <a:rPr lang="en-US" sz="1350" dirty="0"/>
              <a:t>(</a:t>
            </a:r>
            <a:r>
              <a:rPr lang="en-US" sz="1350" i="1" dirty="0"/>
              <a:t>F</a:t>
            </a:r>
            <a:r>
              <a:rPr lang="en-US" sz="1350" dirty="0"/>
              <a:t>=3)</a:t>
            </a:r>
          </a:p>
        </p:txBody>
      </p:sp>
      <p:sp>
        <p:nvSpPr>
          <p:cNvPr id="7" name="TextBox 6">
            <a:extLst>
              <a:ext uri="{FF2B5EF4-FFF2-40B4-BE49-F238E27FC236}">
                <a16:creationId xmlns:a16="http://schemas.microsoft.com/office/drawing/2014/main" id="{6AD63757-7772-5E4D-A957-FA0099AA6DF7}"/>
              </a:ext>
            </a:extLst>
          </p:cNvPr>
          <p:cNvSpPr txBox="1"/>
          <p:nvPr/>
        </p:nvSpPr>
        <p:spPr>
          <a:xfrm>
            <a:off x="669146" y="3255644"/>
            <a:ext cx="619080" cy="300082"/>
          </a:xfrm>
          <a:prstGeom prst="rect">
            <a:avLst/>
          </a:prstGeom>
          <a:noFill/>
        </p:spPr>
        <p:txBody>
          <a:bodyPr wrap="none" rtlCol="0">
            <a:spAutoFit/>
          </a:bodyPr>
          <a:lstStyle/>
          <a:p>
            <a:r>
              <a:rPr lang="en-US" sz="1350" dirty="0"/>
              <a:t>(</a:t>
            </a:r>
            <a:r>
              <a:rPr lang="en-US" sz="1350" i="1" dirty="0"/>
              <a:t>W</a:t>
            </a:r>
            <a:r>
              <a:rPr lang="en-US" sz="1350" dirty="0"/>
              <a:t>=6)</a:t>
            </a:r>
          </a:p>
        </p:txBody>
      </p:sp>
      <p:sp>
        <p:nvSpPr>
          <p:cNvPr id="8" name="TextBox 7">
            <a:extLst>
              <a:ext uri="{FF2B5EF4-FFF2-40B4-BE49-F238E27FC236}">
                <a16:creationId xmlns:a16="http://schemas.microsoft.com/office/drawing/2014/main" id="{2750202A-DBBC-FC46-B9B9-48F885EB3D09}"/>
              </a:ext>
            </a:extLst>
          </p:cNvPr>
          <p:cNvSpPr txBox="1"/>
          <p:nvPr/>
        </p:nvSpPr>
        <p:spPr>
          <a:xfrm>
            <a:off x="6157762" y="2128816"/>
            <a:ext cx="721672" cy="300082"/>
          </a:xfrm>
          <a:prstGeom prst="rect">
            <a:avLst/>
          </a:prstGeom>
          <a:noFill/>
        </p:spPr>
        <p:txBody>
          <a:bodyPr wrap="none" rtlCol="0">
            <a:spAutoFit/>
          </a:bodyPr>
          <a:lstStyle/>
          <a:p>
            <a:r>
              <a:rPr lang="en-US" sz="1350" dirty="0"/>
              <a:t>Bias = 0</a:t>
            </a:r>
          </a:p>
        </p:txBody>
      </p:sp>
      <p:sp>
        <p:nvSpPr>
          <p:cNvPr id="9" name="Oval 8">
            <a:extLst>
              <a:ext uri="{FF2B5EF4-FFF2-40B4-BE49-F238E27FC236}">
                <a16:creationId xmlns:a16="http://schemas.microsoft.com/office/drawing/2014/main" id="{EEECEB71-E21C-C34B-813D-B99D797119A0}"/>
              </a:ext>
            </a:extLst>
          </p:cNvPr>
          <p:cNvSpPr/>
          <p:nvPr/>
        </p:nvSpPr>
        <p:spPr>
          <a:xfrm>
            <a:off x="2291540" y="4531694"/>
            <a:ext cx="541421"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Arrow Connector 10">
            <a:extLst>
              <a:ext uri="{FF2B5EF4-FFF2-40B4-BE49-F238E27FC236}">
                <a16:creationId xmlns:a16="http://schemas.microsoft.com/office/drawing/2014/main" id="{9F3D5FE4-716C-C045-AE80-18CCBB9A843A}"/>
              </a:ext>
            </a:extLst>
          </p:cNvPr>
          <p:cNvCxnSpPr>
            <a:endCxn id="9" idx="1"/>
          </p:cNvCxnSpPr>
          <p:nvPr/>
        </p:nvCxnSpPr>
        <p:spPr>
          <a:xfrm>
            <a:off x="1764557" y="3568065"/>
            <a:ext cx="606273" cy="104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9461D50-9769-B447-9318-1AFD0ECB946E}"/>
              </a:ext>
            </a:extLst>
          </p:cNvPr>
          <p:cNvCxnSpPr>
            <a:cxnSpLocks/>
            <a:endCxn id="9" idx="0"/>
          </p:cNvCxnSpPr>
          <p:nvPr/>
        </p:nvCxnSpPr>
        <p:spPr>
          <a:xfrm flipH="1">
            <a:off x="2562250" y="3568066"/>
            <a:ext cx="169646" cy="96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89B3A4-A8A8-C04D-896F-81D7FF50A966}"/>
              </a:ext>
            </a:extLst>
          </p:cNvPr>
          <p:cNvCxnSpPr>
            <a:cxnSpLocks/>
          </p:cNvCxnSpPr>
          <p:nvPr/>
        </p:nvCxnSpPr>
        <p:spPr>
          <a:xfrm flipH="1">
            <a:off x="2832961" y="3568066"/>
            <a:ext cx="887931" cy="1162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3BD877-E973-3B4A-8CDC-D32B3A0BE9D1}"/>
              </a:ext>
            </a:extLst>
          </p:cNvPr>
          <p:cNvSpPr txBox="1"/>
          <p:nvPr/>
        </p:nvSpPr>
        <p:spPr>
          <a:xfrm>
            <a:off x="2103847" y="3918084"/>
            <a:ext cx="325730" cy="300082"/>
          </a:xfrm>
          <a:prstGeom prst="rect">
            <a:avLst/>
          </a:prstGeom>
          <a:noFill/>
        </p:spPr>
        <p:txBody>
          <a:bodyPr wrap="none" rtlCol="0">
            <a:spAutoFit/>
          </a:bodyPr>
          <a:lstStyle/>
          <a:p>
            <a:r>
              <a:rPr lang="en-US" sz="1350" dirty="0"/>
              <a:t>-1</a:t>
            </a:r>
          </a:p>
        </p:txBody>
      </p:sp>
      <p:sp>
        <p:nvSpPr>
          <p:cNvPr id="19" name="TextBox 18">
            <a:extLst>
              <a:ext uri="{FF2B5EF4-FFF2-40B4-BE49-F238E27FC236}">
                <a16:creationId xmlns:a16="http://schemas.microsoft.com/office/drawing/2014/main" id="{E3CD93D3-9421-A646-BB7B-CA41DF5E702E}"/>
              </a:ext>
            </a:extLst>
          </p:cNvPr>
          <p:cNvSpPr txBox="1"/>
          <p:nvPr/>
        </p:nvSpPr>
        <p:spPr>
          <a:xfrm>
            <a:off x="2674144" y="3918084"/>
            <a:ext cx="272832" cy="300082"/>
          </a:xfrm>
          <a:prstGeom prst="rect">
            <a:avLst/>
          </a:prstGeom>
          <a:noFill/>
        </p:spPr>
        <p:txBody>
          <a:bodyPr wrap="none" rtlCol="0">
            <a:spAutoFit/>
          </a:bodyPr>
          <a:lstStyle/>
          <a:p>
            <a:r>
              <a:rPr lang="en-US" sz="1350" dirty="0"/>
              <a:t>1</a:t>
            </a:r>
          </a:p>
        </p:txBody>
      </p:sp>
      <p:sp>
        <p:nvSpPr>
          <p:cNvPr id="20" name="TextBox 19">
            <a:extLst>
              <a:ext uri="{FF2B5EF4-FFF2-40B4-BE49-F238E27FC236}">
                <a16:creationId xmlns:a16="http://schemas.microsoft.com/office/drawing/2014/main" id="{281CBB2F-B5A4-AA44-8BD6-39EABA2F56A0}"/>
              </a:ext>
            </a:extLst>
          </p:cNvPr>
          <p:cNvSpPr txBox="1"/>
          <p:nvPr/>
        </p:nvSpPr>
        <p:spPr>
          <a:xfrm>
            <a:off x="3359944" y="3918084"/>
            <a:ext cx="325730" cy="300082"/>
          </a:xfrm>
          <a:prstGeom prst="rect">
            <a:avLst/>
          </a:prstGeom>
          <a:noFill/>
        </p:spPr>
        <p:txBody>
          <a:bodyPr wrap="none" rtlCol="0">
            <a:spAutoFit/>
          </a:bodyPr>
          <a:lstStyle/>
          <a:p>
            <a:r>
              <a:rPr lang="en-US" sz="1350" dirty="0"/>
              <a:t>-1</a:t>
            </a:r>
          </a:p>
        </p:txBody>
      </p:sp>
      <p:cxnSp>
        <p:nvCxnSpPr>
          <p:cNvPr id="21" name="Straight Arrow Connector 20">
            <a:extLst>
              <a:ext uri="{FF2B5EF4-FFF2-40B4-BE49-F238E27FC236}">
                <a16:creationId xmlns:a16="http://schemas.microsoft.com/office/drawing/2014/main" id="{F765DEEE-3629-554D-A156-ACDEFF3CC074}"/>
              </a:ext>
            </a:extLst>
          </p:cNvPr>
          <p:cNvCxnSpPr>
            <a:cxnSpLocks/>
            <a:endCxn id="9" idx="2"/>
          </p:cNvCxnSpPr>
          <p:nvPr/>
        </p:nvCxnSpPr>
        <p:spPr>
          <a:xfrm>
            <a:off x="1165385" y="4730316"/>
            <a:ext cx="1126156" cy="72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AD64A2-7D72-C94E-9E9B-594DC0A4842A}"/>
              </a:ext>
            </a:extLst>
          </p:cNvPr>
          <p:cNvSpPr txBox="1"/>
          <p:nvPr/>
        </p:nvSpPr>
        <p:spPr>
          <a:xfrm>
            <a:off x="891064" y="4610983"/>
            <a:ext cx="272832" cy="300082"/>
          </a:xfrm>
          <a:prstGeom prst="rect">
            <a:avLst/>
          </a:prstGeom>
          <a:noFill/>
        </p:spPr>
        <p:txBody>
          <a:bodyPr wrap="none" rtlCol="0">
            <a:spAutoFit/>
          </a:bodyPr>
          <a:lstStyle/>
          <a:p>
            <a:r>
              <a:rPr lang="en-US" sz="1350" dirty="0"/>
              <a:t>1</a:t>
            </a:r>
          </a:p>
        </p:txBody>
      </p:sp>
      <p:sp>
        <p:nvSpPr>
          <p:cNvPr id="25" name="TextBox 24">
            <a:extLst>
              <a:ext uri="{FF2B5EF4-FFF2-40B4-BE49-F238E27FC236}">
                <a16:creationId xmlns:a16="http://schemas.microsoft.com/office/drawing/2014/main" id="{F9AAF56A-80D2-AE4A-AF45-766738DCDAFB}"/>
              </a:ext>
            </a:extLst>
          </p:cNvPr>
          <p:cNvSpPr txBox="1"/>
          <p:nvPr/>
        </p:nvSpPr>
        <p:spPr>
          <a:xfrm>
            <a:off x="1555207" y="4423411"/>
            <a:ext cx="272832" cy="300082"/>
          </a:xfrm>
          <a:prstGeom prst="rect">
            <a:avLst/>
          </a:prstGeom>
          <a:noFill/>
        </p:spPr>
        <p:txBody>
          <a:bodyPr wrap="none" rtlCol="0">
            <a:spAutoFit/>
          </a:bodyPr>
          <a:lstStyle/>
          <a:p>
            <a:r>
              <a:rPr lang="en-US" sz="1350" dirty="0"/>
              <a:t>0</a:t>
            </a:r>
          </a:p>
        </p:txBody>
      </p:sp>
      <p:sp>
        <p:nvSpPr>
          <p:cNvPr id="26" name="TextBox 25">
            <a:extLst>
              <a:ext uri="{FF2B5EF4-FFF2-40B4-BE49-F238E27FC236}">
                <a16:creationId xmlns:a16="http://schemas.microsoft.com/office/drawing/2014/main" id="{EA2888D0-2880-1243-90A3-68962023D326}"/>
              </a:ext>
            </a:extLst>
          </p:cNvPr>
          <p:cNvSpPr txBox="1"/>
          <p:nvPr/>
        </p:nvSpPr>
        <p:spPr>
          <a:xfrm>
            <a:off x="2261651" y="5356824"/>
            <a:ext cx="570990" cy="300082"/>
          </a:xfrm>
          <a:prstGeom prst="rect">
            <a:avLst/>
          </a:prstGeom>
          <a:noFill/>
        </p:spPr>
        <p:txBody>
          <a:bodyPr wrap="none" rtlCol="0">
            <a:spAutoFit/>
          </a:bodyPr>
          <a:lstStyle/>
          <a:p>
            <a:r>
              <a:rPr lang="en-US" sz="1350" dirty="0"/>
              <a:t>Z = -1</a:t>
            </a:r>
          </a:p>
        </p:txBody>
      </p:sp>
      <p:sp>
        <p:nvSpPr>
          <p:cNvPr id="22" name="TextBox 21">
            <a:extLst>
              <a:ext uri="{FF2B5EF4-FFF2-40B4-BE49-F238E27FC236}">
                <a16:creationId xmlns:a16="http://schemas.microsoft.com/office/drawing/2014/main" id="{1AAF06D8-1D88-C843-A693-DA054F51128F}"/>
              </a:ext>
            </a:extLst>
          </p:cNvPr>
          <p:cNvSpPr txBox="1"/>
          <p:nvPr/>
        </p:nvSpPr>
        <p:spPr>
          <a:xfrm>
            <a:off x="441529" y="2405815"/>
            <a:ext cx="750014" cy="300082"/>
          </a:xfrm>
          <a:prstGeom prst="rect">
            <a:avLst/>
          </a:prstGeom>
          <a:noFill/>
        </p:spPr>
        <p:txBody>
          <a:bodyPr wrap="none" rtlCol="0">
            <a:spAutoFit/>
          </a:bodyPr>
          <a:lstStyle/>
          <a:p>
            <a:r>
              <a:rPr lang="en-US" sz="1350" dirty="0"/>
              <a:t>Padding</a:t>
            </a:r>
          </a:p>
        </p:txBody>
      </p:sp>
      <p:sp>
        <p:nvSpPr>
          <p:cNvPr id="23" name="TextBox 22">
            <a:extLst>
              <a:ext uri="{FF2B5EF4-FFF2-40B4-BE49-F238E27FC236}">
                <a16:creationId xmlns:a16="http://schemas.microsoft.com/office/drawing/2014/main" id="{82715D24-C0BC-FD48-AFC8-9E1B366AD6B1}"/>
              </a:ext>
            </a:extLst>
          </p:cNvPr>
          <p:cNvSpPr txBox="1"/>
          <p:nvPr/>
        </p:nvSpPr>
        <p:spPr>
          <a:xfrm>
            <a:off x="1178286" y="2396590"/>
            <a:ext cx="554960" cy="300082"/>
          </a:xfrm>
          <a:prstGeom prst="rect">
            <a:avLst/>
          </a:prstGeom>
          <a:noFill/>
        </p:spPr>
        <p:txBody>
          <a:bodyPr wrap="none" rtlCol="0">
            <a:spAutoFit/>
          </a:bodyPr>
          <a:lstStyle/>
          <a:p>
            <a:r>
              <a:rPr lang="en-US" sz="1350" dirty="0"/>
              <a:t>(</a:t>
            </a:r>
            <a:r>
              <a:rPr lang="en-US" sz="1350" i="1" dirty="0"/>
              <a:t>P</a:t>
            </a:r>
            <a:r>
              <a:rPr lang="en-US" sz="1350" dirty="0"/>
              <a:t>=1)</a:t>
            </a:r>
          </a:p>
        </p:txBody>
      </p:sp>
      <p:sp>
        <p:nvSpPr>
          <p:cNvPr id="10" name="TextBox 9">
            <a:extLst>
              <a:ext uri="{FF2B5EF4-FFF2-40B4-BE49-F238E27FC236}">
                <a16:creationId xmlns:a16="http://schemas.microsoft.com/office/drawing/2014/main" id="{BF8E26A3-E6A1-E146-9F7D-715C26FA839C}"/>
              </a:ext>
            </a:extLst>
          </p:cNvPr>
          <p:cNvSpPr txBox="1"/>
          <p:nvPr/>
        </p:nvSpPr>
        <p:spPr>
          <a:xfrm>
            <a:off x="5977289" y="4762799"/>
            <a:ext cx="1238737" cy="300082"/>
          </a:xfrm>
          <a:prstGeom prst="rect">
            <a:avLst/>
          </a:prstGeom>
          <a:noFill/>
        </p:spPr>
        <p:txBody>
          <a:bodyPr wrap="none" rtlCol="0">
            <a:spAutoFit/>
          </a:bodyPr>
          <a:lstStyle/>
          <a:p>
            <a:r>
              <a:rPr lang="en-US" sz="1350" dirty="0"/>
              <a:t>Size of output?</a:t>
            </a:r>
          </a:p>
        </p:txBody>
      </p:sp>
    </p:spTree>
    <p:extLst>
      <p:ext uri="{BB962C8B-B14F-4D97-AF65-F5344CB8AC3E}">
        <p14:creationId xmlns:p14="http://schemas.microsoft.com/office/powerpoint/2010/main" val="1993418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F09BFC0-FFB4-CF43-B1A7-3A30B00424F4}"/>
              </a:ext>
            </a:extLst>
          </p:cNvPr>
          <p:cNvGraphicFramePr>
            <a:graphicFrameLocks noGrp="1"/>
          </p:cNvGraphicFramePr>
          <p:nvPr/>
        </p:nvGraphicFramePr>
        <p:xfrm>
          <a:off x="1241659" y="3289935"/>
          <a:ext cx="7803688" cy="278130"/>
        </p:xfrm>
        <a:graphic>
          <a:graphicData uri="http://schemas.openxmlformats.org/drawingml/2006/table">
            <a:tbl>
              <a:tblPr firstRow="1" bandRow="1">
                <a:tableStyleId>{2D5ABB26-0587-4C30-8999-92F81FD0307C}</a:tableStyleId>
              </a:tblPr>
              <a:tblGrid>
                <a:gridCol w="975461">
                  <a:extLst>
                    <a:ext uri="{9D8B030D-6E8A-4147-A177-3AD203B41FA5}">
                      <a16:colId xmlns:a16="http://schemas.microsoft.com/office/drawing/2014/main" val="2289717372"/>
                    </a:ext>
                  </a:extLst>
                </a:gridCol>
                <a:gridCol w="975461">
                  <a:extLst>
                    <a:ext uri="{9D8B030D-6E8A-4147-A177-3AD203B41FA5}">
                      <a16:colId xmlns:a16="http://schemas.microsoft.com/office/drawing/2014/main" val="3711527097"/>
                    </a:ext>
                  </a:extLst>
                </a:gridCol>
                <a:gridCol w="975461">
                  <a:extLst>
                    <a:ext uri="{9D8B030D-6E8A-4147-A177-3AD203B41FA5}">
                      <a16:colId xmlns:a16="http://schemas.microsoft.com/office/drawing/2014/main" val="1225599185"/>
                    </a:ext>
                  </a:extLst>
                </a:gridCol>
                <a:gridCol w="975461">
                  <a:extLst>
                    <a:ext uri="{9D8B030D-6E8A-4147-A177-3AD203B41FA5}">
                      <a16:colId xmlns:a16="http://schemas.microsoft.com/office/drawing/2014/main" val="4225049976"/>
                    </a:ext>
                  </a:extLst>
                </a:gridCol>
                <a:gridCol w="975461">
                  <a:extLst>
                    <a:ext uri="{9D8B030D-6E8A-4147-A177-3AD203B41FA5}">
                      <a16:colId xmlns:a16="http://schemas.microsoft.com/office/drawing/2014/main" val="1449979494"/>
                    </a:ext>
                  </a:extLst>
                </a:gridCol>
                <a:gridCol w="975461">
                  <a:extLst>
                    <a:ext uri="{9D8B030D-6E8A-4147-A177-3AD203B41FA5}">
                      <a16:colId xmlns:a16="http://schemas.microsoft.com/office/drawing/2014/main" val="2362749454"/>
                    </a:ext>
                  </a:extLst>
                </a:gridCol>
                <a:gridCol w="975461">
                  <a:extLst>
                    <a:ext uri="{9D8B030D-6E8A-4147-A177-3AD203B41FA5}">
                      <a16:colId xmlns:a16="http://schemas.microsoft.com/office/drawing/2014/main" val="1179092503"/>
                    </a:ext>
                  </a:extLst>
                </a:gridCol>
                <a:gridCol w="975461">
                  <a:extLst>
                    <a:ext uri="{9D8B030D-6E8A-4147-A177-3AD203B41FA5}">
                      <a16:colId xmlns:a16="http://schemas.microsoft.com/office/drawing/2014/main" val="1025016816"/>
                    </a:ext>
                  </a:extLst>
                </a:gridCol>
              </a:tblGrid>
              <a:tr h="278130">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11637685"/>
                  </a:ext>
                </a:extLst>
              </a:tr>
            </a:tbl>
          </a:graphicData>
        </a:graphic>
      </p:graphicFrame>
      <p:sp>
        <p:nvSpPr>
          <p:cNvPr id="3" name="TextBox 2">
            <a:extLst>
              <a:ext uri="{FF2B5EF4-FFF2-40B4-BE49-F238E27FC236}">
                <a16:creationId xmlns:a16="http://schemas.microsoft.com/office/drawing/2014/main" id="{5BE03914-3101-0B43-B4DE-BF5C814F6D55}"/>
              </a:ext>
            </a:extLst>
          </p:cNvPr>
          <p:cNvSpPr txBox="1"/>
          <p:nvPr/>
        </p:nvSpPr>
        <p:spPr>
          <a:xfrm>
            <a:off x="169441" y="3255645"/>
            <a:ext cx="616066" cy="300082"/>
          </a:xfrm>
          <a:prstGeom prst="rect">
            <a:avLst/>
          </a:prstGeom>
          <a:noFill/>
        </p:spPr>
        <p:txBody>
          <a:bodyPr wrap="none" rtlCol="0">
            <a:spAutoFit/>
          </a:bodyPr>
          <a:lstStyle/>
          <a:p>
            <a:r>
              <a:rPr lang="en-US" sz="1350" dirty="0"/>
              <a:t>Image</a:t>
            </a:r>
          </a:p>
        </p:txBody>
      </p:sp>
      <p:graphicFrame>
        <p:nvGraphicFramePr>
          <p:cNvPr id="4" name="Table 2">
            <a:extLst>
              <a:ext uri="{FF2B5EF4-FFF2-40B4-BE49-F238E27FC236}">
                <a16:creationId xmlns:a16="http://schemas.microsoft.com/office/drawing/2014/main" id="{7143EC67-F1AD-4E4F-84CF-820CE489EB58}"/>
              </a:ext>
            </a:extLst>
          </p:cNvPr>
          <p:cNvGraphicFramePr>
            <a:graphicFrameLocks noGrp="1"/>
          </p:cNvGraphicFramePr>
          <p:nvPr/>
        </p:nvGraphicFramePr>
        <p:xfrm>
          <a:off x="2195364" y="2127685"/>
          <a:ext cx="3048000" cy="278130"/>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3711527097"/>
                    </a:ext>
                  </a:extLst>
                </a:gridCol>
                <a:gridCol w="1016000">
                  <a:extLst>
                    <a:ext uri="{9D8B030D-6E8A-4147-A177-3AD203B41FA5}">
                      <a16:colId xmlns:a16="http://schemas.microsoft.com/office/drawing/2014/main" val="1225599185"/>
                    </a:ext>
                  </a:extLst>
                </a:gridCol>
                <a:gridCol w="1016000">
                  <a:extLst>
                    <a:ext uri="{9D8B030D-6E8A-4147-A177-3AD203B41FA5}">
                      <a16:colId xmlns:a16="http://schemas.microsoft.com/office/drawing/2014/main" val="4225049976"/>
                    </a:ext>
                  </a:extLst>
                </a:gridCol>
              </a:tblGrid>
              <a:tr h="278130">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1637685"/>
                  </a:ext>
                </a:extLst>
              </a:tr>
            </a:tbl>
          </a:graphicData>
        </a:graphic>
      </p:graphicFrame>
      <p:sp>
        <p:nvSpPr>
          <p:cNvPr id="5" name="TextBox 4">
            <a:extLst>
              <a:ext uri="{FF2B5EF4-FFF2-40B4-BE49-F238E27FC236}">
                <a16:creationId xmlns:a16="http://schemas.microsoft.com/office/drawing/2014/main" id="{9C241BAB-0F5C-3449-A611-00998697BDDD}"/>
              </a:ext>
            </a:extLst>
          </p:cNvPr>
          <p:cNvSpPr txBox="1"/>
          <p:nvPr/>
        </p:nvSpPr>
        <p:spPr>
          <a:xfrm>
            <a:off x="678581" y="2057299"/>
            <a:ext cx="548292" cy="300082"/>
          </a:xfrm>
          <a:prstGeom prst="rect">
            <a:avLst/>
          </a:prstGeom>
          <a:noFill/>
        </p:spPr>
        <p:txBody>
          <a:bodyPr wrap="none" rtlCol="0">
            <a:spAutoFit/>
          </a:bodyPr>
          <a:lstStyle/>
          <a:p>
            <a:r>
              <a:rPr lang="en-US" sz="1350" dirty="0"/>
              <a:t>Filter</a:t>
            </a:r>
          </a:p>
        </p:txBody>
      </p:sp>
      <p:sp>
        <p:nvSpPr>
          <p:cNvPr id="6" name="TextBox 5">
            <a:extLst>
              <a:ext uri="{FF2B5EF4-FFF2-40B4-BE49-F238E27FC236}">
                <a16:creationId xmlns:a16="http://schemas.microsoft.com/office/drawing/2014/main" id="{3C5E9690-845B-0D46-A6C9-DFBB6D55F802}"/>
              </a:ext>
            </a:extLst>
          </p:cNvPr>
          <p:cNvSpPr txBox="1"/>
          <p:nvPr/>
        </p:nvSpPr>
        <p:spPr>
          <a:xfrm>
            <a:off x="1178286" y="2057299"/>
            <a:ext cx="545342" cy="300082"/>
          </a:xfrm>
          <a:prstGeom prst="rect">
            <a:avLst/>
          </a:prstGeom>
          <a:noFill/>
        </p:spPr>
        <p:txBody>
          <a:bodyPr wrap="none" rtlCol="0">
            <a:spAutoFit/>
          </a:bodyPr>
          <a:lstStyle/>
          <a:p>
            <a:r>
              <a:rPr lang="en-US" sz="1350" dirty="0"/>
              <a:t>(</a:t>
            </a:r>
            <a:r>
              <a:rPr lang="en-US" sz="1350" i="1" dirty="0"/>
              <a:t>F</a:t>
            </a:r>
            <a:r>
              <a:rPr lang="en-US" sz="1350" dirty="0"/>
              <a:t>=3)</a:t>
            </a:r>
          </a:p>
        </p:txBody>
      </p:sp>
      <p:sp>
        <p:nvSpPr>
          <p:cNvPr id="7" name="TextBox 6">
            <a:extLst>
              <a:ext uri="{FF2B5EF4-FFF2-40B4-BE49-F238E27FC236}">
                <a16:creationId xmlns:a16="http://schemas.microsoft.com/office/drawing/2014/main" id="{6AD63757-7772-5E4D-A957-FA0099AA6DF7}"/>
              </a:ext>
            </a:extLst>
          </p:cNvPr>
          <p:cNvSpPr txBox="1"/>
          <p:nvPr/>
        </p:nvSpPr>
        <p:spPr>
          <a:xfrm>
            <a:off x="669146" y="3255644"/>
            <a:ext cx="619080" cy="300082"/>
          </a:xfrm>
          <a:prstGeom prst="rect">
            <a:avLst/>
          </a:prstGeom>
          <a:noFill/>
        </p:spPr>
        <p:txBody>
          <a:bodyPr wrap="none" rtlCol="0">
            <a:spAutoFit/>
          </a:bodyPr>
          <a:lstStyle/>
          <a:p>
            <a:r>
              <a:rPr lang="en-US" sz="1350" dirty="0"/>
              <a:t>(</a:t>
            </a:r>
            <a:r>
              <a:rPr lang="en-US" sz="1350" i="1" dirty="0"/>
              <a:t>W</a:t>
            </a:r>
            <a:r>
              <a:rPr lang="en-US" sz="1350" dirty="0"/>
              <a:t>=6)</a:t>
            </a:r>
          </a:p>
        </p:txBody>
      </p:sp>
      <p:sp>
        <p:nvSpPr>
          <p:cNvPr id="8" name="TextBox 7">
            <a:extLst>
              <a:ext uri="{FF2B5EF4-FFF2-40B4-BE49-F238E27FC236}">
                <a16:creationId xmlns:a16="http://schemas.microsoft.com/office/drawing/2014/main" id="{2750202A-DBBC-FC46-B9B9-48F885EB3D09}"/>
              </a:ext>
            </a:extLst>
          </p:cNvPr>
          <p:cNvSpPr txBox="1"/>
          <p:nvPr/>
        </p:nvSpPr>
        <p:spPr>
          <a:xfrm>
            <a:off x="6157762" y="2128816"/>
            <a:ext cx="721672" cy="300082"/>
          </a:xfrm>
          <a:prstGeom prst="rect">
            <a:avLst/>
          </a:prstGeom>
          <a:noFill/>
        </p:spPr>
        <p:txBody>
          <a:bodyPr wrap="none" rtlCol="0">
            <a:spAutoFit/>
          </a:bodyPr>
          <a:lstStyle/>
          <a:p>
            <a:r>
              <a:rPr lang="en-US" sz="1350" dirty="0"/>
              <a:t>Bias = 0</a:t>
            </a:r>
          </a:p>
        </p:txBody>
      </p:sp>
      <p:sp>
        <p:nvSpPr>
          <p:cNvPr id="9" name="Oval 8">
            <a:extLst>
              <a:ext uri="{FF2B5EF4-FFF2-40B4-BE49-F238E27FC236}">
                <a16:creationId xmlns:a16="http://schemas.microsoft.com/office/drawing/2014/main" id="{EEECEB71-E21C-C34B-813D-B99D797119A0}"/>
              </a:ext>
            </a:extLst>
          </p:cNvPr>
          <p:cNvSpPr/>
          <p:nvPr/>
        </p:nvSpPr>
        <p:spPr>
          <a:xfrm>
            <a:off x="2291540" y="4531694"/>
            <a:ext cx="541421"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Arrow Connector 10">
            <a:extLst>
              <a:ext uri="{FF2B5EF4-FFF2-40B4-BE49-F238E27FC236}">
                <a16:creationId xmlns:a16="http://schemas.microsoft.com/office/drawing/2014/main" id="{9F3D5FE4-716C-C045-AE80-18CCBB9A843A}"/>
              </a:ext>
            </a:extLst>
          </p:cNvPr>
          <p:cNvCxnSpPr>
            <a:cxnSpLocks/>
          </p:cNvCxnSpPr>
          <p:nvPr/>
        </p:nvCxnSpPr>
        <p:spPr>
          <a:xfrm>
            <a:off x="2728574" y="5439227"/>
            <a:ext cx="16355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9461D50-9769-B447-9318-1AFD0ECB946E}"/>
              </a:ext>
            </a:extLst>
          </p:cNvPr>
          <p:cNvCxnSpPr>
            <a:cxnSpLocks/>
            <a:endCxn id="9" idx="0"/>
          </p:cNvCxnSpPr>
          <p:nvPr/>
        </p:nvCxnSpPr>
        <p:spPr>
          <a:xfrm flipH="1">
            <a:off x="2562250" y="3568066"/>
            <a:ext cx="169646" cy="96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89B3A4-A8A8-C04D-896F-81D7FF50A966}"/>
              </a:ext>
            </a:extLst>
          </p:cNvPr>
          <p:cNvCxnSpPr>
            <a:cxnSpLocks/>
          </p:cNvCxnSpPr>
          <p:nvPr/>
        </p:nvCxnSpPr>
        <p:spPr>
          <a:xfrm flipH="1">
            <a:off x="2832961" y="3568066"/>
            <a:ext cx="887931" cy="1162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AAF06D8-1D88-C843-A693-DA054F51128F}"/>
              </a:ext>
            </a:extLst>
          </p:cNvPr>
          <p:cNvSpPr txBox="1"/>
          <p:nvPr/>
        </p:nvSpPr>
        <p:spPr>
          <a:xfrm>
            <a:off x="441529" y="2405815"/>
            <a:ext cx="750014" cy="300082"/>
          </a:xfrm>
          <a:prstGeom prst="rect">
            <a:avLst/>
          </a:prstGeom>
          <a:noFill/>
        </p:spPr>
        <p:txBody>
          <a:bodyPr wrap="none" rtlCol="0">
            <a:spAutoFit/>
          </a:bodyPr>
          <a:lstStyle/>
          <a:p>
            <a:r>
              <a:rPr lang="en-US" sz="1350" dirty="0"/>
              <a:t>Padding</a:t>
            </a:r>
          </a:p>
        </p:txBody>
      </p:sp>
      <p:sp>
        <p:nvSpPr>
          <p:cNvPr id="23" name="TextBox 22">
            <a:extLst>
              <a:ext uri="{FF2B5EF4-FFF2-40B4-BE49-F238E27FC236}">
                <a16:creationId xmlns:a16="http://schemas.microsoft.com/office/drawing/2014/main" id="{82715D24-C0BC-FD48-AFC8-9E1B366AD6B1}"/>
              </a:ext>
            </a:extLst>
          </p:cNvPr>
          <p:cNvSpPr txBox="1"/>
          <p:nvPr/>
        </p:nvSpPr>
        <p:spPr>
          <a:xfrm>
            <a:off x="1178286" y="2396590"/>
            <a:ext cx="554960" cy="300082"/>
          </a:xfrm>
          <a:prstGeom prst="rect">
            <a:avLst/>
          </a:prstGeom>
          <a:noFill/>
        </p:spPr>
        <p:txBody>
          <a:bodyPr wrap="none" rtlCol="0">
            <a:spAutoFit/>
          </a:bodyPr>
          <a:lstStyle/>
          <a:p>
            <a:r>
              <a:rPr lang="en-US" sz="1350" dirty="0"/>
              <a:t>(</a:t>
            </a:r>
            <a:r>
              <a:rPr lang="en-US" sz="1350" i="1" dirty="0"/>
              <a:t>P</a:t>
            </a:r>
            <a:r>
              <a:rPr lang="en-US" sz="1350" dirty="0"/>
              <a:t>=1)</a:t>
            </a:r>
          </a:p>
        </p:txBody>
      </p:sp>
      <p:sp>
        <p:nvSpPr>
          <p:cNvPr id="10" name="TextBox 9">
            <a:extLst>
              <a:ext uri="{FF2B5EF4-FFF2-40B4-BE49-F238E27FC236}">
                <a16:creationId xmlns:a16="http://schemas.microsoft.com/office/drawing/2014/main" id="{BF8E26A3-E6A1-E146-9F7D-715C26FA839C}"/>
              </a:ext>
            </a:extLst>
          </p:cNvPr>
          <p:cNvSpPr txBox="1"/>
          <p:nvPr/>
        </p:nvSpPr>
        <p:spPr>
          <a:xfrm>
            <a:off x="7421079" y="5344964"/>
            <a:ext cx="1238737" cy="300082"/>
          </a:xfrm>
          <a:prstGeom prst="rect">
            <a:avLst/>
          </a:prstGeom>
          <a:noFill/>
        </p:spPr>
        <p:txBody>
          <a:bodyPr wrap="none" rtlCol="0">
            <a:spAutoFit/>
          </a:bodyPr>
          <a:lstStyle/>
          <a:p>
            <a:r>
              <a:rPr lang="en-US" sz="1350" dirty="0"/>
              <a:t>Size of output?</a:t>
            </a:r>
          </a:p>
        </p:txBody>
      </p:sp>
      <p:sp>
        <p:nvSpPr>
          <p:cNvPr id="27" name="TextBox 26">
            <a:extLst>
              <a:ext uri="{FF2B5EF4-FFF2-40B4-BE49-F238E27FC236}">
                <a16:creationId xmlns:a16="http://schemas.microsoft.com/office/drawing/2014/main" id="{AA9D9A4A-C04E-3E4E-AF34-83E017AC20B4}"/>
              </a:ext>
            </a:extLst>
          </p:cNvPr>
          <p:cNvSpPr txBox="1"/>
          <p:nvPr/>
        </p:nvSpPr>
        <p:spPr>
          <a:xfrm>
            <a:off x="441529" y="2737886"/>
            <a:ext cx="601447" cy="300082"/>
          </a:xfrm>
          <a:prstGeom prst="rect">
            <a:avLst/>
          </a:prstGeom>
          <a:noFill/>
        </p:spPr>
        <p:txBody>
          <a:bodyPr wrap="none" rtlCol="0">
            <a:spAutoFit/>
          </a:bodyPr>
          <a:lstStyle/>
          <a:p>
            <a:r>
              <a:rPr lang="en-US" sz="1350" dirty="0"/>
              <a:t>Stride</a:t>
            </a:r>
          </a:p>
        </p:txBody>
      </p:sp>
      <p:sp>
        <p:nvSpPr>
          <p:cNvPr id="28" name="TextBox 27">
            <a:extLst>
              <a:ext uri="{FF2B5EF4-FFF2-40B4-BE49-F238E27FC236}">
                <a16:creationId xmlns:a16="http://schemas.microsoft.com/office/drawing/2014/main" id="{B5A56701-FEB2-664F-8D11-89CE7C309F5D}"/>
              </a:ext>
            </a:extLst>
          </p:cNvPr>
          <p:cNvSpPr txBox="1"/>
          <p:nvPr/>
        </p:nvSpPr>
        <p:spPr>
          <a:xfrm>
            <a:off x="1178287" y="2728662"/>
            <a:ext cx="543739" cy="300082"/>
          </a:xfrm>
          <a:prstGeom prst="rect">
            <a:avLst/>
          </a:prstGeom>
          <a:noFill/>
        </p:spPr>
        <p:txBody>
          <a:bodyPr wrap="none" rtlCol="0">
            <a:spAutoFit/>
          </a:bodyPr>
          <a:lstStyle/>
          <a:p>
            <a:r>
              <a:rPr lang="en-US" sz="1350" dirty="0"/>
              <a:t>(</a:t>
            </a:r>
            <a:r>
              <a:rPr lang="en-US" sz="1350" i="1" dirty="0"/>
              <a:t>S</a:t>
            </a:r>
            <a:r>
              <a:rPr lang="en-US" sz="1350" dirty="0"/>
              <a:t>=2)</a:t>
            </a:r>
          </a:p>
        </p:txBody>
      </p:sp>
      <p:sp>
        <p:nvSpPr>
          <p:cNvPr id="29" name="Oval 28">
            <a:extLst>
              <a:ext uri="{FF2B5EF4-FFF2-40B4-BE49-F238E27FC236}">
                <a16:creationId xmlns:a16="http://schemas.microsoft.com/office/drawing/2014/main" id="{EAA4B64A-1828-0743-A797-8DB69918247B}"/>
              </a:ext>
            </a:extLst>
          </p:cNvPr>
          <p:cNvSpPr/>
          <p:nvPr/>
        </p:nvSpPr>
        <p:spPr>
          <a:xfrm>
            <a:off x="4161248" y="4531694"/>
            <a:ext cx="541421" cy="541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0" name="Straight Arrow Connector 29">
            <a:extLst>
              <a:ext uri="{FF2B5EF4-FFF2-40B4-BE49-F238E27FC236}">
                <a16:creationId xmlns:a16="http://schemas.microsoft.com/office/drawing/2014/main" id="{12D63A29-27B9-0248-BFF5-186EE658AA1B}"/>
              </a:ext>
            </a:extLst>
          </p:cNvPr>
          <p:cNvCxnSpPr>
            <a:endCxn id="29" idx="1"/>
          </p:cNvCxnSpPr>
          <p:nvPr/>
        </p:nvCxnSpPr>
        <p:spPr>
          <a:xfrm>
            <a:off x="3634265" y="3568065"/>
            <a:ext cx="606273" cy="104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8FCC34F-2C61-244A-858C-3085CCDAD4B7}"/>
              </a:ext>
            </a:extLst>
          </p:cNvPr>
          <p:cNvCxnSpPr>
            <a:cxnSpLocks/>
            <a:endCxn id="29" idx="0"/>
          </p:cNvCxnSpPr>
          <p:nvPr/>
        </p:nvCxnSpPr>
        <p:spPr>
          <a:xfrm flipH="1">
            <a:off x="4431958" y="3568066"/>
            <a:ext cx="169646" cy="963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55F65F6-BC91-1041-9179-794BD1658698}"/>
              </a:ext>
            </a:extLst>
          </p:cNvPr>
          <p:cNvCxnSpPr>
            <a:cxnSpLocks/>
          </p:cNvCxnSpPr>
          <p:nvPr/>
        </p:nvCxnSpPr>
        <p:spPr>
          <a:xfrm flipH="1">
            <a:off x="4702669" y="3568066"/>
            <a:ext cx="887931" cy="1162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5C660B-6C05-AC49-A314-824B572A90F9}"/>
              </a:ext>
            </a:extLst>
          </p:cNvPr>
          <p:cNvSpPr txBox="1"/>
          <p:nvPr/>
        </p:nvSpPr>
        <p:spPr>
          <a:xfrm>
            <a:off x="3050475" y="5573204"/>
            <a:ext cx="1211357" cy="300082"/>
          </a:xfrm>
          <a:prstGeom prst="rect">
            <a:avLst/>
          </a:prstGeom>
          <a:noFill/>
        </p:spPr>
        <p:txBody>
          <a:bodyPr wrap="none" rtlCol="0">
            <a:spAutoFit/>
          </a:bodyPr>
          <a:lstStyle/>
          <a:p>
            <a:r>
              <a:rPr lang="en-US" sz="1350" dirty="0"/>
              <a:t>Move </a:t>
            </a:r>
            <a:r>
              <a:rPr lang="en-US" sz="1350" i="1" dirty="0"/>
              <a:t>S</a:t>
            </a:r>
            <a:r>
              <a:rPr lang="en-US" sz="1350" dirty="0"/>
              <a:t> spaces</a:t>
            </a:r>
          </a:p>
        </p:txBody>
      </p:sp>
      <p:cxnSp>
        <p:nvCxnSpPr>
          <p:cNvPr id="40" name="Straight Arrow Connector 39">
            <a:extLst>
              <a:ext uri="{FF2B5EF4-FFF2-40B4-BE49-F238E27FC236}">
                <a16:creationId xmlns:a16="http://schemas.microsoft.com/office/drawing/2014/main" id="{1F8001E7-9DA5-764A-97FC-E737C2DC0F44}"/>
              </a:ext>
            </a:extLst>
          </p:cNvPr>
          <p:cNvCxnSpPr/>
          <p:nvPr/>
        </p:nvCxnSpPr>
        <p:spPr>
          <a:xfrm>
            <a:off x="1721244" y="3568065"/>
            <a:ext cx="606273" cy="1042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687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Multidimensional Convolution</a:t>
            </a:r>
            <a:endParaRPr lang="en-US" dirty="0"/>
          </a:p>
        </p:txBody>
      </p:sp>
      <p:sp>
        <p:nvSpPr>
          <p:cNvPr id="3" name="Content Placeholder 2"/>
          <p:cNvSpPr>
            <a:spLocks noGrp="1"/>
          </p:cNvSpPr>
          <p:nvPr>
            <p:ph idx="1"/>
          </p:nvPr>
        </p:nvSpPr>
        <p:spPr>
          <a:xfrm>
            <a:off x="0" y="1140800"/>
            <a:ext cx="5665078" cy="5564799"/>
          </a:xfrm>
        </p:spPr>
        <p:txBody>
          <a:bodyPr>
            <a:noAutofit/>
          </a:bodyPr>
          <a:lstStyle/>
          <a:p>
            <a:r>
              <a:rPr lang="en-US" sz="2800" dirty="0"/>
              <a:t>We know that most color images have three channels, representing the red, green, and blue components of each pixel. </a:t>
            </a:r>
          </a:p>
          <a:p>
            <a:r>
              <a:rPr lang="en-US" sz="2800" dirty="0"/>
              <a:t>To process an input with multiple channels, our filters need to have an identical number of channels.  </a:t>
            </a:r>
          </a:p>
          <a:p>
            <a:r>
              <a:rPr lang="en-US" sz="2800" dirty="0"/>
              <a:t>For an RGB image, a filter needs three channels. So, a filter with a footprint of three by three needs to have three channels, for a total of 27</a:t>
            </a:r>
          </a:p>
        </p:txBody>
      </p:sp>
      <p:sp>
        <p:nvSpPr>
          <p:cNvPr id="5" name="Rectangle 4"/>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pic>
        <p:nvPicPr>
          <p:cNvPr id="4" name="Picture 3"/>
          <p:cNvPicPr>
            <a:picLocks noChangeAspect="1"/>
          </p:cNvPicPr>
          <p:nvPr/>
        </p:nvPicPr>
        <p:blipFill>
          <a:blip r:embed="rId2"/>
          <a:stretch>
            <a:fillRect/>
          </a:stretch>
        </p:blipFill>
        <p:spPr>
          <a:xfrm>
            <a:off x="5756866" y="1981200"/>
            <a:ext cx="2694637" cy="2971800"/>
          </a:xfrm>
          <a:prstGeom prst="rect">
            <a:avLst/>
          </a:prstGeom>
        </p:spPr>
      </p:pic>
    </p:spTree>
    <p:extLst>
      <p:ext uri="{BB962C8B-B14F-4D97-AF65-F5344CB8AC3E}">
        <p14:creationId xmlns:p14="http://schemas.microsoft.com/office/powerpoint/2010/main" val="1650412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Multidimensional Convolution</a:t>
            </a:r>
            <a:endParaRPr lang="en-US" dirty="0"/>
          </a:p>
        </p:txBody>
      </p:sp>
      <p:pic>
        <p:nvPicPr>
          <p:cNvPr id="6" name="Picture 5"/>
          <p:cNvPicPr>
            <a:picLocks noChangeAspect="1"/>
          </p:cNvPicPr>
          <p:nvPr/>
        </p:nvPicPr>
        <p:blipFill>
          <a:blip r:embed="rId2"/>
          <a:stretch>
            <a:fillRect/>
          </a:stretch>
        </p:blipFill>
        <p:spPr>
          <a:xfrm>
            <a:off x="3808299" y="1295400"/>
            <a:ext cx="5251748" cy="4191000"/>
          </a:xfrm>
          <a:prstGeom prst="rect">
            <a:avLst/>
          </a:prstGeom>
        </p:spPr>
      </p:pic>
      <p:sp>
        <p:nvSpPr>
          <p:cNvPr id="7" name="Content Placeholder 2"/>
          <p:cNvSpPr>
            <a:spLocks noGrp="1"/>
          </p:cNvSpPr>
          <p:nvPr>
            <p:ph idx="1"/>
          </p:nvPr>
        </p:nvSpPr>
        <p:spPr>
          <a:xfrm>
            <a:off x="23446" y="1324708"/>
            <a:ext cx="4172658" cy="5564799"/>
          </a:xfrm>
        </p:spPr>
        <p:txBody>
          <a:bodyPr>
            <a:noAutofit/>
          </a:bodyPr>
          <a:lstStyle/>
          <a:p>
            <a:r>
              <a:rPr lang="en-US" sz="2800" dirty="0"/>
              <a:t>Our input has three channels, so our filter has three channels as well. </a:t>
            </a:r>
          </a:p>
          <a:p>
            <a:endParaRPr lang="en-US" sz="2800" dirty="0"/>
          </a:p>
          <a:p>
            <a:r>
              <a:rPr lang="en-US" sz="2800" dirty="0"/>
              <a:t>This idea generalizes to any number of channels. </a:t>
            </a:r>
          </a:p>
          <a:p>
            <a:endParaRPr lang="en-US" sz="2800" dirty="0"/>
          </a:p>
        </p:txBody>
      </p:sp>
      <p:sp>
        <p:nvSpPr>
          <p:cNvPr id="8" name="Rectangle 7"/>
          <p:cNvSpPr/>
          <p:nvPr/>
        </p:nvSpPr>
        <p:spPr>
          <a:xfrm>
            <a:off x="5181600" y="5640999"/>
            <a:ext cx="3628671" cy="646331"/>
          </a:xfrm>
          <a:prstGeom prst="rect">
            <a:avLst/>
          </a:prstGeom>
        </p:spPr>
        <p:txBody>
          <a:bodyPr wrap="square">
            <a:spAutoFit/>
          </a:bodyPr>
          <a:lstStyle/>
          <a:p>
            <a:pPr algn="ctr"/>
            <a:r>
              <a:rPr lang="en-US" i="1" dirty="0">
                <a:latin typeface="FuturaStd-BookOblique"/>
              </a:rPr>
              <a:t>Convolving an RGB image with a three by three by three kernel.</a:t>
            </a:r>
            <a:endParaRPr lang="en-US" dirty="0"/>
          </a:p>
        </p:txBody>
      </p:sp>
      <p:sp>
        <p:nvSpPr>
          <p:cNvPr id="9" name="Rectangle 8"/>
          <p:cNvSpPr/>
          <p:nvPr/>
        </p:nvSpPr>
        <p:spPr>
          <a:xfrm>
            <a:off x="152400" y="4762366"/>
            <a:ext cx="4191000" cy="1815882"/>
          </a:xfrm>
          <a:prstGeom prst="rect">
            <a:avLst/>
          </a:prstGeom>
          <a:solidFill>
            <a:schemeClr val="bg1">
              <a:lumMod val="95000"/>
            </a:schemeClr>
          </a:solidFill>
        </p:spPr>
        <p:txBody>
          <a:bodyPr wrap="square">
            <a:spAutoFit/>
          </a:bodyPr>
          <a:lstStyle/>
          <a:p>
            <a:pPr algn="ctr"/>
            <a:r>
              <a:rPr lang="en-US" sz="2800" dirty="0"/>
              <a:t>Rule #1: every filter must have the same number of channels as the tensor it’s filtering.</a:t>
            </a:r>
          </a:p>
        </p:txBody>
      </p:sp>
      <p:sp>
        <p:nvSpPr>
          <p:cNvPr id="10" name="Rectangle 9"/>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spTree>
    <p:extLst>
      <p:ext uri="{BB962C8B-B14F-4D97-AF65-F5344CB8AC3E}">
        <p14:creationId xmlns:p14="http://schemas.microsoft.com/office/powerpoint/2010/main" val="2942614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a:t>Multidimensional Convolution</a:t>
            </a:r>
          </a:p>
        </p:txBody>
      </p:sp>
      <p:sp>
        <p:nvSpPr>
          <p:cNvPr id="7" name="Content Placeholder 2"/>
          <p:cNvSpPr>
            <a:spLocks noGrp="1"/>
          </p:cNvSpPr>
          <p:nvPr>
            <p:ph idx="1"/>
          </p:nvPr>
        </p:nvSpPr>
        <p:spPr>
          <a:xfrm>
            <a:off x="23446" y="1324709"/>
            <a:ext cx="4548554" cy="5228492"/>
          </a:xfrm>
        </p:spPr>
        <p:txBody>
          <a:bodyPr>
            <a:noAutofit/>
          </a:bodyPr>
          <a:lstStyle/>
          <a:p>
            <a:r>
              <a:rPr lang="en-US" sz="2800" dirty="0"/>
              <a:t>Generally speaking, our filters can have any footprint.</a:t>
            </a:r>
          </a:p>
          <a:p>
            <a:endParaRPr lang="en-US" sz="2800" dirty="0"/>
          </a:p>
          <a:p>
            <a:r>
              <a:rPr lang="en-US" sz="2800" dirty="0"/>
              <a:t>The input tensor at the far left has seven channels. </a:t>
            </a:r>
          </a:p>
          <a:p>
            <a:endParaRPr lang="en-US" sz="2800" dirty="0"/>
          </a:p>
          <a:p>
            <a:r>
              <a:rPr lang="en-US" sz="2800" dirty="0"/>
              <a:t>We’re applying four different filters, each with a three by three footprint, so each filter is a tensor of size three by three by seven.</a:t>
            </a:r>
          </a:p>
        </p:txBody>
      </p:sp>
      <p:pic>
        <p:nvPicPr>
          <p:cNvPr id="3" name="Picture 2"/>
          <p:cNvPicPr>
            <a:picLocks noChangeAspect="1"/>
          </p:cNvPicPr>
          <p:nvPr/>
        </p:nvPicPr>
        <p:blipFill>
          <a:blip r:embed="rId2"/>
          <a:stretch>
            <a:fillRect/>
          </a:stretch>
        </p:blipFill>
        <p:spPr>
          <a:xfrm>
            <a:off x="3894547" y="1414645"/>
            <a:ext cx="5249453" cy="2692462"/>
          </a:xfrm>
          <a:prstGeom prst="rect">
            <a:avLst/>
          </a:prstGeom>
        </p:spPr>
      </p:pic>
      <p:sp>
        <p:nvSpPr>
          <p:cNvPr id="4" name="Rectangle 3"/>
          <p:cNvSpPr/>
          <p:nvPr/>
        </p:nvSpPr>
        <p:spPr>
          <a:xfrm>
            <a:off x="4800600" y="4329878"/>
            <a:ext cx="4000500" cy="2246769"/>
          </a:xfrm>
          <a:prstGeom prst="rect">
            <a:avLst/>
          </a:prstGeom>
          <a:solidFill>
            <a:schemeClr val="bg1">
              <a:lumMod val="95000"/>
            </a:schemeClr>
          </a:solidFill>
        </p:spPr>
        <p:txBody>
          <a:bodyPr wrap="square">
            <a:spAutoFit/>
          </a:bodyPr>
          <a:lstStyle/>
          <a:p>
            <a:pPr algn="ctr"/>
            <a:r>
              <a:rPr lang="en-US" sz="2800" dirty="0"/>
              <a:t>Rule #2 - A convolution layer’s output tensor will have as many channels as there are filters in the layer.</a:t>
            </a:r>
          </a:p>
        </p:txBody>
      </p:sp>
      <p:sp>
        <p:nvSpPr>
          <p:cNvPr id="9" name="Rectangle 8"/>
          <p:cNvSpPr/>
          <p:nvPr/>
        </p:nvSpPr>
        <p:spPr>
          <a:xfrm>
            <a:off x="5011615" y="6576647"/>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spTree>
    <p:extLst>
      <p:ext uri="{BB962C8B-B14F-4D97-AF65-F5344CB8AC3E}">
        <p14:creationId xmlns:p14="http://schemas.microsoft.com/office/powerpoint/2010/main" val="3688338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4877-31CD-F545-9ADA-5296441D18BE}"/>
              </a:ext>
            </a:extLst>
          </p:cNvPr>
          <p:cNvSpPr>
            <a:spLocks noGrp="1"/>
          </p:cNvSpPr>
          <p:nvPr>
            <p:ph type="title"/>
          </p:nvPr>
        </p:nvSpPr>
        <p:spPr/>
        <p:txBody>
          <a:bodyPr/>
          <a:lstStyle/>
          <a:p>
            <a:r>
              <a:rPr lang="en-US" dirty="0"/>
              <a:t>Convolution layer: strides and padding</a:t>
            </a:r>
          </a:p>
        </p:txBody>
      </p:sp>
      <p:sp>
        <p:nvSpPr>
          <p:cNvPr id="3" name="Content Placeholder 2">
            <a:extLst>
              <a:ext uri="{FF2B5EF4-FFF2-40B4-BE49-F238E27FC236}">
                <a16:creationId xmlns:a16="http://schemas.microsoft.com/office/drawing/2014/main" id="{468D3761-269D-F949-819B-96F2050C4A7E}"/>
              </a:ext>
            </a:extLst>
          </p:cNvPr>
          <p:cNvSpPr>
            <a:spLocks noGrp="1"/>
          </p:cNvSpPr>
          <p:nvPr>
            <p:ph idx="1"/>
          </p:nvPr>
        </p:nvSpPr>
        <p:spPr/>
        <p:txBody>
          <a:bodyPr/>
          <a:lstStyle/>
          <a:p>
            <a:r>
              <a:rPr lang="en-US" dirty="0"/>
              <a:t>In practice,  the filter can be applied with different </a:t>
            </a:r>
            <a:r>
              <a:rPr lang="en-US" b="1" dirty="0"/>
              <a:t>strides</a:t>
            </a:r>
            <a:r>
              <a:rPr lang="en-US" dirty="0"/>
              <a:t> and </a:t>
            </a:r>
            <a:r>
              <a:rPr lang="en-US" b="1" dirty="0"/>
              <a:t>padding</a:t>
            </a:r>
            <a:endParaRPr lang="en-US" dirty="0"/>
          </a:p>
        </p:txBody>
      </p:sp>
      <p:pic>
        <p:nvPicPr>
          <p:cNvPr id="4" name="Content Placeholder 3">
            <a:extLst>
              <a:ext uri="{FF2B5EF4-FFF2-40B4-BE49-F238E27FC236}">
                <a16:creationId xmlns:a16="http://schemas.microsoft.com/office/drawing/2014/main" id="{2DB7E8C7-387C-1740-9507-17877E499F81}"/>
              </a:ext>
            </a:extLst>
          </p:cNvPr>
          <p:cNvPicPr>
            <a:picLocks noChangeAspect="1"/>
          </p:cNvPicPr>
          <p:nvPr/>
        </p:nvPicPr>
        <p:blipFill>
          <a:blip r:embed="rId2"/>
          <a:stretch>
            <a:fillRect/>
          </a:stretch>
        </p:blipFill>
        <p:spPr>
          <a:xfrm>
            <a:off x="815265" y="3218821"/>
            <a:ext cx="2847335" cy="2000498"/>
          </a:xfrm>
          <a:prstGeom prst="rect">
            <a:avLst/>
          </a:prstGeom>
        </p:spPr>
      </p:pic>
      <p:pic>
        <p:nvPicPr>
          <p:cNvPr id="6" name="Picture 5">
            <a:extLst>
              <a:ext uri="{FF2B5EF4-FFF2-40B4-BE49-F238E27FC236}">
                <a16:creationId xmlns:a16="http://schemas.microsoft.com/office/drawing/2014/main" id="{B48380AA-39B9-F647-A220-0E36360FD878}"/>
              </a:ext>
            </a:extLst>
          </p:cNvPr>
          <p:cNvPicPr>
            <a:picLocks noChangeAspect="1"/>
          </p:cNvPicPr>
          <p:nvPr/>
        </p:nvPicPr>
        <p:blipFill rotWithShape="1">
          <a:blip r:embed="rId3"/>
          <a:srcRect r="57705"/>
          <a:stretch/>
        </p:blipFill>
        <p:spPr>
          <a:xfrm>
            <a:off x="5423200" y="2556958"/>
            <a:ext cx="2509838" cy="3324225"/>
          </a:xfrm>
          <a:prstGeom prst="rect">
            <a:avLst/>
          </a:prstGeom>
        </p:spPr>
      </p:pic>
    </p:spTree>
    <p:extLst>
      <p:ext uri="{BB962C8B-B14F-4D97-AF65-F5344CB8AC3E}">
        <p14:creationId xmlns:p14="http://schemas.microsoft.com/office/powerpoint/2010/main" val="2877681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4877-31CD-F545-9ADA-5296441D18BE}"/>
              </a:ext>
            </a:extLst>
          </p:cNvPr>
          <p:cNvSpPr>
            <a:spLocks noGrp="1"/>
          </p:cNvSpPr>
          <p:nvPr>
            <p:ph type="title"/>
          </p:nvPr>
        </p:nvSpPr>
        <p:spPr/>
        <p:txBody>
          <a:bodyPr/>
          <a:lstStyle/>
          <a:p>
            <a:r>
              <a:rPr lang="en-US" dirty="0"/>
              <a:t>Convolution layer: strides and padding (2)</a:t>
            </a:r>
          </a:p>
        </p:txBody>
      </p:sp>
      <p:sp>
        <p:nvSpPr>
          <p:cNvPr id="3" name="Content Placeholder 2">
            <a:extLst>
              <a:ext uri="{FF2B5EF4-FFF2-40B4-BE49-F238E27FC236}">
                <a16:creationId xmlns:a16="http://schemas.microsoft.com/office/drawing/2014/main" id="{468D3761-269D-F949-819B-96F2050C4A7E}"/>
              </a:ext>
            </a:extLst>
          </p:cNvPr>
          <p:cNvSpPr>
            <a:spLocks noGrp="1"/>
          </p:cNvSpPr>
          <p:nvPr>
            <p:ph idx="1"/>
          </p:nvPr>
        </p:nvSpPr>
        <p:spPr/>
        <p:txBody>
          <a:bodyPr/>
          <a:lstStyle/>
          <a:p>
            <a:r>
              <a:rPr lang="en-US" dirty="0"/>
              <a:t>In practice,  the filter can be applied with different </a:t>
            </a:r>
            <a:r>
              <a:rPr lang="en-US" b="1" dirty="0"/>
              <a:t>strides</a:t>
            </a:r>
            <a:r>
              <a:rPr lang="en-US" dirty="0"/>
              <a:t> and </a:t>
            </a:r>
            <a:r>
              <a:rPr lang="en-US" b="1" dirty="0"/>
              <a:t>padding</a:t>
            </a:r>
            <a:endParaRPr lang="en-US" dirty="0"/>
          </a:p>
        </p:txBody>
      </p:sp>
      <p:pic>
        <p:nvPicPr>
          <p:cNvPr id="4" name="Content Placeholder 3">
            <a:extLst>
              <a:ext uri="{FF2B5EF4-FFF2-40B4-BE49-F238E27FC236}">
                <a16:creationId xmlns:a16="http://schemas.microsoft.com/office/drawing/2014/main" id="{2DB7E8C7-387C-1740-9507-17877E499F81}"/>
              </a:ext>
            </a:extLst>
          </p:cNvPr>
          <p:cNvPicPr>
            <a:picLocks noChangeAspect="1"/>
          </p:cNvPicPr>
          <p:nvPr/>
        </p:nvPicPr>
        <p:blipFill>
          <a:blip r:embed="rId2"/>
          <a:stretch>
            <a:fillRect/>
          </a:stretch>
        </p:blipFill>
        <p:spPr>
          <a:xfrm>
            <a:off x="815265" y="3218821"/>
            <a:ext cx="2847335" cy="2000498"/>
          </a:xfrm>
          <a:prstGeom prst="rect">
            <a:avLst/>
          </a:prstGeom>
        </p:spPr>
      </p:pic>
      <p:pic>
        <p:nvPicPr>
          <p:cNvPr id="6" name="Picture 5">
            <a:extLst>
              <a:ext uri="{FF2B5EF4-FFF2-40B4-BE49-F238E27FC236}">
                <a16:creationId xmlns:a16="http://schemas.microsoft.com/office/drawing/2014/main" id="{B48380AA-39B9-F647-A220-0E36360FD878}"/>
              </a:ext>
            </a:extLst>
          </p:cNvPr>
          <p:cNvPicPr>
            <a:picLocks noChangeAspect="1"/>
          </p:cNvPicPr>
          <p:nvPr/>
        </p:nvPicPr>
        <p:blipFill rotWithShape="1">
          <a:blip r:embed="rId3"/>
          <a:srcRect l="-650" r="25272"/>
          <a:stretch/>
        </p:blipFill>
        <p:spPr>
          <a:xfrm>
            <a:off x="4042332" y="2556958"/>
            <a:ext cx="4473018" cy="3324225"/>
          </a:xfrm>
          <a:prstGeom prst="rect">
            <a:avLst/>
          </a:prstGeom>
        </p:spPr>
      </p:pic>
    </p:spTree>
    <p:extLst>
      <p:ext uri="{BB962C8B-B14F-4D97-AF65-F5344CB8AC3E}">
        <p14:creationId xmlns:p14="http://schemas.microsoft.com/office/powerpoint/2010/main" val="3045195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a:t>
            </a:r>
          </a:p>
        </p:txBody>
      </p:sp>
      <p:sp>
        <p:nvSpPr>
          <p:cNvPr id="3" name="Content Placeholder 2"/>
          <p:cNvSpPr>
            <a:spLocks noGrp="1"/>
          </p:cNvSpPr>
          <p:nvPr>
            <p:ph idx="1"/>
          </p:nvPr>
        </p:nvSpPr>
        <p:spPr>
          <a:xfrm>
            <a:off x="381000" y="1278239"/>
            <a:ext cx="8382000" cy="4525963"/>
          </a:xfrm>
        </p:spPr>
        <p:txBody>
          <a:bodyPr>
            <a:normAutofit/>
          </a:bodyPr>
          <a:lstStyle/>
          <a:p>
            <a:pPr fontAlgn="base"/>
            <a:r>
              <a:rPr lang="en-US" sz="2800" dirty="0"/>
              <a:t>The addition of a pooling layer after the convolutional layer is a common pattern used for ordering layers within a convolutional neural network that may be repeated one or more times in a given model.</a:t>
            </a:r>
          </a:p>
        </p:txBody>
      </p:sp>
      <p:pic>
        <p:nvPicPr>
          <p:cNvPr id="4" name="Picture 3"/>
          <p:cNvPicPr>
            <a:picLocks noChangeAspect="1"/>
          </p:cNvPicPr>
          <p:nvPr/>
        </p:nvPicPr>
        <p:blipFill>
          <a:blip r:embed="rId2"/>
          <a:stretch>
            <a:fillRect/>
          </a:stretch>
        </p:blipFill>
        <p:spPr>
          <a:xfrm>
            <a:off x="4566138" y="3895300"/>
            <a:ext cx="4473198" cy="1903040"/>
          </a:xfrm>
          <a:prstGeom prst="rect">
            <a:avLst/>
          </a:prstGeom>
        </p:spPr>
      </p:pic>
      <p:sp>
        <p:nvSpPr>
          <p:cNvPr id="5" name="Rectangle 4"/>
          <p:cNvSpPr/>
          <p:nvPr/>
        </p:nvSpPr>
        <p:spPr>
          <a:xfrm>
            <a:off x="2819400" y="6585562"/>
            <a:ext cx="6705599" cy="246221"/>
          </a:xfrm>
          <a:prstGeom prst="rect">
            <a:avLst/>
          </a:prstGeom>
        </p:spPr>
        <p:txBody>
          <a:bodyPr wrap="square">
            <a:spAutoFit/>
          </a:bodyPr>
          <a:lstStyle/>
          <a:p>
            <a:r>
              <a:rPr lang="en-US" sz="1000" dirty="0"/>
              <a:t>https://towardsdatascience.com/applied-deep-learning-part-4-convolutional-neural-networks-584bc134c1e2</a:t>
            </a:r>
          </a:p>
        </p:txBody>
      </p:sp>
      <p:sp>
        <p:nvSpPr>
          <p:cNvPr id="7" name="Rectangle 6"/>
          <p:cNvSpPr/>
          <p:nvPr/>
        </p:nvSpPr>
        <p:spPr>
          <a:xfrm>
            <a:off x="381000" y="3541220"/>
            <a:ext cx="4161692" cy="2954655"/>
          </a:xfrm>
          <a:prstGeom prst="rect">
            <a:avLst/>
          </a:prstGeom>
        </p:spPr>
        <p:txBody>
          <a:bodyPr wrap="square">
            <a:spAutoFit/>
          </a:bodyPr>
          <a:lstStyle/>
          <a:p>
            <a:pPr marL="457200" indent="-457200" fontAlgn="base">
              <a:buFont typeface="Arial" panose="020B0604020202020204" pitchFamily="34" charset="0"/>
              <a:buChar char="•"/>
            </a:pPr>
            <a:r>
              <a:rPr lang="en-US" sz="2800" dirty="0"/>
              <a:t>The pooling layer operates upon each feature map separately to create a new set of the same number of pooled feature maps.</a:t>
            </a:r>
          </a:p>
          <a:p>
            <a:endParaRPr lang="en-US" dirty="0"/>
          </a:p>
        </p:txBody>
      </p:sp>
    </p:spTree>
    <p:extLst>
      <p:ext uri="{BB962C8B-B14F-4D97-AF65-F5344CB8AC3E}">
        <p14:creationId xmlns:p14="http://schemas.microsoft.com/office/powerpoint/2010/main" val="3871985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a:t>
            </a:r>
          </a:p>
        </p:txBody>
      </p:sp>
      <p:sp>
        <p:nvSpPr>
          <p:cNvPr id="3" name="Content Placeholder 2"/>
          <p:cNvSpPr>
            <a:spLocks noGrp="1"/>
          </p:cNvSpPr>
          <p:nvPr>
            <p:ph idx="1"/>
          </p:nvPr>
        </p:nvSpPr>
        <p:spPr>
          <a:xfrm>
            <a:off x="228600" y="1371601"/>
            <a:ext cx="4712677" cy="2895600"/>
          </a:xfrm>
        </p:spPr>
        <p:txBody>
          <a:bodyPr>
            <a:noAutofit/>
          </a:bodyPr>
          <a:lstStyle/>
          <a:p>
            <a:pPr marL="0" indent="0" fontAlgn="base">
              <a:buNone/>
            </a:pPr>
            <a:r>
              <a:rPr lang="en-US" sz="2800" dirty="0"/>
              <a:t>Two common functions used in the pooling operation are:</a:t>
            </a:r>
          </a:p>
          <a:p>
            <a:pPr fontAlgn="base"/>
            <a:endParaRPr lang="en-US" sz="2800" b="1" dirty="0"/>
          </a:p>
          <a:p>
            <a:pPr fontAlgn="base"/>
            <a:r>
              <a:rPr lang="en-US" sz="2400" b="1" dirty="0"/>
              <a:t>Average Pooling</a:t>
            </a:r>
            <a:r>
              <a:rPr lang="en-US" sz="2400" dirty="0"/>
              <a:t>: Calculate the average value for each patch on the feature map.</a:t>
            </a:r>
          </a:p>
          <a:p>
            <a:pPr fontAlgn="base"/>
            <a:endParaRPr lang="en-US" sz="2400" b="1" dirty="0"/>
          </a:p>
          <a:p>
            <a:pPr fontAlgn="base"/>
            <a:r>
              <a:rPr lang="en-US" sz="2400" b="1" dirty="0"/>
              <a:t>Maximum Pooling (or Max Pooling)</a:t>
            </a:r>
            <a:r>
              <a:rPr lang="en-US" sz="2400" dirty="0"/>
              <a:t>: Calculate the maximum value for each patch of the feature map.</a:t>
            </a:r>
          </a:p>
        </p:txBody>
      </p:sp>
      <p:pic>
        <p:nvPicPr>
          <p:cNvPr id="7" name="Picture 6"/>
          <p:cNvPicPr>
            <a:picLocks noChangeAspect="1"/>
          </p:cNvPicPr>
          <p:nvPr/>
        </p:nvPicPr>
        <p:blipFill>
          <a:blip r:embed="rId2"/>
          <a:stretch>
            <a:fillRect/>
          </a:stretch>
        </p:blipFill>
        <p:spPr>
          <a:xfrm>
            <a:off x="4938408" y="1676400"/>
            <a:ext cx="3902833" cy="3404599"/>
          </a:xfrm>
          <a:prstGeom prst="rect">
            <a:avLst/>
          </a:prstGeom>
        </p:spPr>
      </p:pic>
      <p:sp>
        <p:nvSpPr>
          <p:cNvPr id="8" name="Rectangle 7"/>
          <p:cNvSpPr/>
          <p:nvPr/>
        </p:nvSpPr>
        <p:spPr>
          <a:xfrm>
            <a:off x="4712676" y="5086860"/>
            <a:ext cx="4431324" cy="338554"/>
          </a:xfrm>
          <a:prstGeom prst="rect">
            <a:avLst/>
          </a:prstGeom>
        </p:spPr>
        <p:txBody>
          <a:bodyPr wrap="square">
            <a:spAutoFit/>
          </a:bodyPr>
          <a:lstStyle/>
          <a:p>
            <a:r>
              <a:rPr lang="en-US" sz="800" dirty="0"/>
              <a:t>https://www.researchgate.net/figure/Illustration-of-Max-Pooling-and-Average-Pooling-Figure-2-above-shows-an-example-of-max_fig2_333593451</a:t>
            </a:r>
          </a:p>
        </p:txBody>
      </p:sp>
      <p:sp>
        <p:nvSpPr>
          <p:cNvPr id="9" name="Rectangle 8"/>
          <p:cNvSpPr/>
          <p:nvPr/>
        </p:nvSpPr>
        <p:spPr>
          <a:xfrm>
            <a:off x="263769" y="6245073"/>
            <a:ext cx="8458200" cy="215444"/>
          </a:xfrm>
          <a:prstGeom prst="rect">
            <a:avLst/>
          </a:prstGeom>
        </p:spPr>
        <p:txBody>
          <a:bodyPr wrap="square">
            <a:spAutoFit/>
          </a:bodyPr>
          <a:lstStyle/>
          <a:p>
            <a:r>
              <a:rPr lang="en-US" sz="800" dirty="0"/>
              <a:t>https://machinelearningmastery.com/pooling-layers-for-convolutional-neural-networks/</a:t>
            </a:r>
          </a:p>
        </p:txBody>
      </p:sp>
    </p:spTree>
    <p:extLst>
      <p:ext uri="{BB962C8B-B14F-4D97-AF65-F5344CB8AC3E}">
        <p14:creationId xmlns:p14="http://schemas.microsoft.com/office/powerpoint/2010/main" val="9405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53000"/>
          </a:xfrm>
        </p:spPr>
        <p:txBody>
          <a:bodyPr>
            <a:normAutofit/>
          </a:bodyPr>
          <a:lstStyle/>
          <a:p>
            <a:r>
              <a:rPr lang="en-US" dirty="0"/>
              <a:t>We look at the key ideas behind convolution to see the related techniques we use to make convolution work in practice. </a:t>
            </a:r>
          </a:p>
          <a:p>
            <a:endParaRPr lang="en-US" dirty="0"/>
          </a:p>
          <a:p>
            <a:r>
              <a:rPr lang="en-US" dirty="0"/>
              <a:t>We will how to arrange a series of these operations to create a hierarchy of operations. </a:t>
            </a:r>
          </a:p>
          <a:p>
            <a:r>
              <a:rPr lang="en-US" dirty="0"/>
              <a:t>This hierarchy can turn a series of simple operations into a powerful tool for processing data or all kinds.</a:t>
            </a:r>
          </a:p>
        </p:txBody>
      </p:sp>
      <p:sp>
        <p:nvSpPr>
          <p:cNvPr id="4" name="Title 1"/>
          <p:cNvSpPr>
            <a:spLocks noGrp="1"/>
          </p:cNvSpPr>
          <p:nvPr>
            <p:ph type="title"/>
          </p:nvPr>
        </p:nvSpPr>
        <p:spPr/>
        <p:txBody>
          <a:bodyPr>
            <a:normAutofit fontScale="90000"/>
          </a:bodyPr>
          <a:lstStyle/>
          <a:p>
            <a:r>
              <a:rPr lang="en-US" b="1" dirty="0"/>
              <a:t>CONVOLUTIONAL NEURAL</a:t>
            </a:r>
            <a:br>
              <a:rPr lang="en-US" b="1" dirty="0"/>
            </a:br>
            <a:r>
              <a:rPr lang="en-US" b="1" dirty="0"/>
              <a:t>NETWORKS</a:t>
            </a:r>
            <a:endParaRPr lang="en-US" dirty="0"/>
          </a:p>
        </p:txBody>
      </p:sp>
    </p:spTree>
    <p:extLst>
      <p:ext uri="{BB962C8B-B14F-4D97-AF65-F5344CB8AC3E}">
        <p14:creationId xmlns:p14="http://schemas.microsoft.com/office/powerpoint/2010/main" val="3982098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a:t>
            </a:r>
          </a:p>
        </p:txBody>
      </p:sp>
      <p:sp>
        <p:nvSpPr>
          <p:cNvPr id="3" name="Content Placeholder 2"/>
          <p:cNvSpPr>
            <a:spLocks noGrp="1"/>
          </p:cNvSpPr>
          <p:nvPr>
            <p:ph idx="1"/>
          </p:nvPr>
        </p:nvSpPr>
        <p:spPr>
          <a:xfrm>
            <a:off x="369277" y="1371601"/>
            <a:ext cx="8355623" cy="1585764"/>
          </a:xfrm>
        </p:spPr>
        <p:txBody>
          <a:bodyPr>
            <a:normAutofit/>
          </a:bodyPr>
          <a:lstStyle/>
          <a:p>
            <a:r>
              <a:rPr lang="en-US" sz="3000" dirty="0"/>
              <a:t>Pooling is a powerful operation that frees filters from requiring their inputs to be in precisely the right size</a:t>
            </a:r>
          </a:p>
        </p:txBody>
      </p:sp>
      <p:pic>
        <p:nvPicPr>
          <p:cNvPr id="4" name="Picture 3"/>
          <p:cNvPicPr>
            <a:picLocks noChangeAspect="1"/>
          </p:cNvPicPr>
          <p:nvPr/>
        </p:nvPicPr>
        <p:blipFill>
          <a:blip r:embed="rId2"/>
          <a:stretch>
            <a:fillRect/>
          </a:stretch>
        </p:blipFill>
        <p:spPr>
          <a:xfrm>
            <a:off x="3065424" y="3185062"/>
            <a:ext cx="5946853" cy="3248081"/>
          </a:xfrm>
          <a:prstGeom prst="rect">
            <a:avLst/>
          </a:prstGeom>
        </p:spPr>
      </p:pic>
      <p:sp>
        <p:nvSpPr>
          <p:cNvPr id="6" name="Rectangle 5"/>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sp>
        <p:nvSpPr>
          <p:cNvPr id="7" name="Rectangle 6"/>
          <p:cNvSpPr/>
          <p:nvPr/>
        </p:nvSpPr>
        <p:spPr>
          <a:xfrm>
            <a:off x="237392" y="2957364"/>
            <a:ext cx="2828032" cy="3785652"/>
          </a:xfrm>
          <a:prstGeom prst="rect">
            <a:avLst/>
          </a:prstGeom>
          <a:solidFill>
            <a:schemeClr val="bg1">
              <a:lumMod val="95000"/>
            </a:schemeClr>
          </a:solidFill>
        </p:spPr>
        <p:txBody>
          <a:bodyPr wrap="square">
            <a:spAutoFit/>
          </a:bodyPr>
          <a:lstStyle/>
          <a:p>
            <a:pPr algn="ctr"/>
            <a:r>
              <a:rPr lang="en-US" sz="2400" dirty="0"/>
              <a:t>Pooling also has the bonus benefit of reducing the size of the tensors flowing through our network, which reduces both memory needs and execution</a:t>
            </a:r>
          </a:p>
          <a:p>
            <a:pPr algn="ctr"/>
            <a:r>
              <a:rPr lang="en-US" sz="2400" dirty="0"/>
              <a:t>time.</a:t>
            </a:r>
          </a:p>
        </p:txBody>
      </p:sp>
    </p:spTree>
    <p:extLst>
      <p:ext uri="{BB962C8B-B14F-4D97-AF65-F5344CB8AC3E}">
        <p14:creationId xmlns:p14="http://schemas.microsoft.com/office/powerpoint/2010/main" val="2637031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6DEE1-FCE6-9945-83E9-38E256132F8C}"/>
              </a:ext>
            </a:extLst>
          </p:cNvPr>
          <p:cNvSpPr>
            <a:spLocks noGrp="1"/>
          </p:cNvSpPr>
          <p:nvPr>
            <p:ph type="title"/>
          </p:nvPr>
        </p:nvSpPr>
        <p:spPr/>
        <p:txBody>
          <a:bodyPr/>
          <a:lstStyle/>
          <a:p>
            <a:r>
              <a:rPr lang="en-US"/>
              <a:t>Pooling (2)</a:t>
            </a:r>
          </a:p>
        </p:txBody>
      </p:sp>
      <p:pic>
        <p:nvPicPr>
          <p:cNvPr id="4" name="Content Placeholder 3">
            <a:extLst>
              <a:ext uri="{FF2B5EF4-FFF2-40B4-BE49-F238E27FC236}">
                <a16:creationId xmlns:a16="http://schemas.microsoft.com/office/drawing/2014/main" id="{E339F795-BAC4-644D-9175-C1D84BE6DE7C}"/>
              </a:ext>
            </a:extLst>
          </p:cNvPr>
          <p:cNvPicPr>
            <a:picLocks noGrp="1" noChangeAspect="1"/>
          </p:cNvPicPr>
          <p:nvPr>
            <p:ph idx="1"/>
          </p:nvPr>
        </p:nvPicPr>
        <p:blipFill>
          <a:blip r:embed="rId2"/>
          <a:stretch>
            <a:fillRect/>
          </a:stretch>
        </p:blipFill>
        <p:spPr>
          <a:xfrm>
            <a:off x="921792" y="2392362"/>
            <a:ext cx="7300416" cy="2941638"/>
          </a:xfrm>
          <a:prstGeom prst="rect">
            <a:avLst/>
          </a:prstGeom>
        </p:spPr>
      </p:pic>
    </p:spTree>
    <p:extLst>
      <p:ext uri="{BB962C8B-B14F-4D97-AF65-F5344CB8AC3E}">
        <p14:creationId xmlns:p14="http://schemas.microsoft.com/office/powerpoint/2010/main" val="252411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DC19-E2BF-314E-AB3D-5D04D78F33F3}"/>
              </a:ext>
            </a:extLst>
          </p:cNvPr>
          <p:cNvSpPr>
            <a:spLocks noGrp="1"/>
          </p:cNvSpPr>
          <p:nvPr>
            <p:ph type="title"/>
          </p:nvPr>
        </p:nvSpPr>
        <p:spPr/>
        <p:txBody>
          <a:bodyPr/>
          <a:lstStyle/>
          <a:p>
            <a:r>
              <a:rPr lang="en-US"/>
              <a:t>Upsizing</a:t>
            </a:r>
          </a:p>
        </p:txBody>
      </p:sp>
      <p:pic>
        <p:nvPicPr>
          <p:cNvPr id="4" name="Content Placeholder 3">
            <a:extLst>
              <a:ext uri="{FF2B5EF4-FFF2-40B4-BE49-F238E27FC236}">
                <a16:creationId xmlns:a16="http://schemas.microsoft.com/office/drawing/2014/main" id="{CFE5C590-1055-9B48-8D5F-B62854DCC7A9}"/>
              </a:ext>
            </a:extLst>
          </p:cNvPr>
          <p:cNvPicPr>
            <a:picLocks noGrp="1" noChangeAspect="1"/>
          </p:cNvPicPr>
          <p:nvPr>
            <p:ph idx="1"/>
          </p:nvPr>
        </p:nvPicPr>
        <p:blipFill>
          <a:blip r:embed="rId2"/>
          <a:stretch>
            <a:fillRect/>
          </a:stretch>
        </p:blipFill>
        <p:spPr>
          <a:xfrm>
            <a:off x="533400" y="1662507"/>
            <a:ext cx="8077200" cy="4401348"/>
          </a:xfrm>
          <a:prstGeom prst="rect">
            <a:avLst/>
          </a:prstGeom>
        </p:spPr>
      </p:pic>
    </p:spTree>
    <p:extLst>
      <p:ext uri="{BB962C8B-B14F-4D97-AF65-F5344CB8AC3E}">
        <p14:creationId xmlns:p14="http://schemas.microsoft.com/office/powerpoint/2010/main" val="3714289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F301-F2C6-6144-9A8C-8137CF03A08E}"/>
              </a:ext>
            </a:extLst>
          </p:cNvPr>
          <p:cNvSpPr>
            <a:spLocks noGrp="1"/>
          </p:cNvSpPr>
          <p:nvPr>
            <p:ph type="title"/>
          </p:nvPr>
        </p:nvSpPr>
        <p:spPr/>
        <p:txBody>
          <a:bodyPr/>
          <a:lstStyle/>
          <a:p>
            <a:r>
              <a:rPr lang="en-US" dirty="0"/>
              <a:t>Convolution layer: sizes</a:t>
            </a:r>
          </a:p>
        </p:txBody>
      </p:sp>
      <p:sp>
        <p:nvSpPr>
          <p:cNvPr id="4" name="TextBox 3">
            <a:extLst>
              <a:ext uri="{FF2B5EF4-FFF2-40B4-BE49-F238E27FC236}">
                <a16:creationId xmlns:a16="http://schemas.microsoft.com/office/drawing/2014/main" id="{83680CA1-57CA-C548-823A-2C31445377C9}"/>
              </a:ext>
            </a:extLst>
          </p:cNvPr>
          <p:cNvSpPr txBox="1"/>
          <p:nvPr/>
        </p:nvSpPr>
        <p:spPr>
          <a:xfrm>
            <a:off x="2531177" y="5591175"/>
            <a:ext cx="4132863" cy="300082"/>
          </a:xfrm>
          <a:prstGeom prst="rect">
            <a:avLst/>
          </a:prstGeom>
          <a:noFill/>
        </p:spPr>
        <p:txBody>
          <a:bodyPr wrap="none" rtlCol="0">
            <a:spAutoFit/>
          </a:bodyPr>
          <a:lstStyle/>
          <a:p>
            <a:r>
              <a:rPr lang="en-US" sz="1350" dirty="0"/>
              <a:t>Credit: </a:t>
            </a:r>
            <a:r>
              <a:rPr lang="en-US" sz="1350" dirty="0">
                <a:hlinkClick r:id="rId2"/>
              </a:rPr>
              <a:t>http://cs231n.github.io/convolutional-networks/</a:t>
            </a:r>
            <a:endParaRPr lang="en-US" sz="1350" dirty="0"/>
          </a:p>
        </p:txBody>
      </p:sp>
      <p:pic>
        <p:nvPicPr>
          <p:cNvPr id="7" name="Content Placeholder 6">
            <a:extLst>
              <a:ext uri="{FF2B5EF4-FFF2-40B4-BE49-F238E27FC236}">
                <a16:creationId xmlns:a16="http://schemas.microsoft.com/office/drawing/2014/main" id="{C715366C-1785-7140-B24F-A955E7FFAABF}"/>
              </a:ext>
            </a:extLst>
          </p:cNvPr>
          <p:cNvPicPr>
            <a:picLocks noGrp="1" noChangeAspect="1"/>
          </p:cNvPicPr>
          <p:nvPr>
            <p:ph idx="1"/>
          </p:nvPr>
        </p:nvPicPr>
        <p:blipFill>
          <a:blip r:embed="rId3"/>
          <a:stretch>
            <a:fillRect/>
          </a:stretch>
        </p:blipFill>
        <p:spPr>
          <a:xfrm>
            <a:off x="99408" y="1658191"/>
            <a:ext cx="8945184" cy="3906442"/>
          </a:xfrm>
          <a:prstGeom prst="rect">
            <a:avLst/>
          </a:prstGeom>
        </p:spPr>
      </p:pic>
    </p:spTree>
    <p:extLst>
      <p:ext uri="{BB962C8B-B14F-4D97-AF65-F5344CB8AC3E}">
        <p14:creationId xmlns:p14="http://schemas.microsoft.com/office/powerpoint/2010/main" val="359586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A8D5F-9049-3C4D-884B-BBFC2BF0B524}"/>
              </a:ext>
            </a:extLst>
          </p:cNvPr>
          <p:cNvSpPr>
            <a:spLocks noGrp="1"/>
          </p:cNvSpPr>
          <p:nvPr>
            <p:ph type="title"/>
          </p:nvPr>
        </p:nvSpPr>
        <p:spPr/>
        <p:txBody>
          <a:bodyPr/>
          <a:lstStyle/>
          <a:p>
            <a:r>
              <a:rPr lang="en-US" dirty="0"/>
              <a:t>Pooling layer: sizes</a:t>
            </a:r>
          </a:p>
        </p:txBody>
      </p:sp>
      <p:pic>
        <p:nvPicPr>
          <p:cNvPr id="7" name="Content Placeholder 6">
            <a:extLst>
              <a:ext uri="{FF2B5EF4-FFF2-40B4-BE49-F238E27FC236}">
                <a16:creationId xmlns:a16="http://schemas.microsoft.com/office/drawing/2014/main" id="{376E0C54-B13A-6641-BD46-0A50385D0722}"/>
              </a:ext>
            </a:extLst>
          </p:cNvPr>
          <p:cNvPicPr>
            <a:picLocks noGrp="1" noChangeAspect="1"/>
          </p:cNvPicPr>
          <p:nvPr>
            <p:ph idx="1"/>
          </p:nvPr>
        </p:nvPicPr>
        <p:blipFill>
          <a:blip r:embed="rId2"/>
          <a:stretch>
            <a:fillRect/>
          </a:stretch>
        </p:blipFill>
        <p:spPr>
          <a:xfrm>
            <a:off x="1210962" y="1975151"/>
            <a:ext cx="6722076" cy="3043268"/>
          </a:xfrm>
          <a:prstGeom prst="rect">
            <a:avLst/>
          </a:prstGeom>
        </p:spPr>
      </p:pic>
      <p:sp>
        <p:nvSpPr>
          <p:cNvPr id="8" name="TextBox 7">
            <a:extLst>
              <a:ext uri="{FF2B5EF4-FFF2-40B4-BE49-F238E27FC236}">
                <a16:creationId xmlns:a16="http://schemas.microsoft.com/office/drawing/2014/main" id="{47694614-9C7C-2A4A-870A-A830F13D7856}"/>
              </a:ext>
            </a:extLst>
          </p:cNvPr>
          <p:cNvSpPr txBox="1"/>
          <p:nvPr/>
        </p:nvSpPr>
        <p:spPr>
          <a:xfrm>
            <a:off x="1260389" y="5018419"/>
            <a:ext cx="4501040" cy="300082"/>
          </a:xfrm>
          <a:prstGeom prst="rect">
            <a:avLst/>
          </a:prstGeom>
          <a:noFill/>
        </p:spPr>
        <p:txBody>
          <a:bodyPr wrap="none" rtlCol="0">
            <a:spAutoFit/>
          </a:bodyPr>
          <a:lstStyle/>
          <a:p>
            <a:r>
              <a:rPr lang="en-US" sz="1350" dirty="0"/>
              <a:t>Typical parameters for pooling are: </a:t>
            </a:r>
            <a:r>
              <a:rPr lang="en-US" sz="1350" i="1" dirty="0"/>
              <a:t>F = </a:t>
            </a:r>
            <a:r>
              <a:rPr lang="en-US" sz="1350" dirty="0"/>
              <a:t>3, </a:t>
            </a:r>
            <a:r>
              <a:rPr lang="en-US" sz="1350" i="1" dirty="0"/>
              <a:t>S </a:t>
            </a:r>
            <a:r>
              <a:rPr lang="en-US" sz="1350" dirty="0"/>
              <a:t>= 2 and </a:t>
            </a:r>
            <a:r>
              <a:rPr lang="en-US" sz="1350" i="1" dirty="0"/>
              <a:t>F </a:t>
            </a:r>
            <a:r>
              <a:rPr lang="en-US" sz="1350" dirty="0"/>
              <a:t>= 2, </a:t>
            </a:r>
            <a:r>
              <a:rPr lang="en-US" sz="1350" i="1" dirty="0"/>
              <a:t>S</a:t>
            </a:r>
            <a:r>
              <a:rPr lang="en-US" sz="1350" dirty="0"/>
              <a:t> = 2</a:t>
            </a:r>
          </a:p>
        </p:txBody>
      </p:sp>
    </p:spTree>
    <p:extLst>
      <p:ext uri="{BB962C8B-B14F-4D97-AF65-F5344CB8AC3E}">
        <p14:creationId xmlns:p14="http://schemas.microsoft.com/office/powerpoint/2010/main" val="3069695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a Simple MNIST </a:t>
            </a:r>
            <a:r>
              <a:rPr lang="en-US" dirty="0" err="1"/>
              <a:t>Convnet</a:t>
            </a:r>
            <a:endParaRPr lang="en-US" dirty="0"/>
          </a:p>
        </p:txBody>
      </p:sp>
      <p:sp>
        <p:nvSpPr>
          <p:cNvPr id="3" name="Content Placeholder 2"/>
          <p:cNvSpPr>
            <a:spLocks noGrp="1"/>
          </p:cNvSpPr>
          <p:nvPr>
            <p:ph idx="1"/>
          </p:nvPr>
        </p:nvSpPr>
        <p:spPr>
          <a:xfrm>
            <a:off x="457200" y="1600200"/>
            <a:ext cx="8229600" cy="5105400"/>
          </a:xfrm>
        </p:spPr>
        <p:txBody>
          <a:bodyPr>
            <a:normAutofit/>
          </a:bodyPr>
          <a:lstStyle/>
          <a:p>
            <a:pPr marL="514350" indent="-514350">
              <a:buFont typeface="+mj-lt"/>
              <a:buAutoNum type="arabicPeriod"/>
            </a:pPr>
            <a:r>
              <a:rPr lang="en-US" dirty="0"/>
              <a:t>Setup</a:t>
            </a:r>
          </a:p>
          <a:p>
            <a:pPr marL="514350" indent="-514350">
              <a:buFont typeface="+mj-lt"/>
              <a:buAutoNum type="arabicPeriod"/>
            </a:pPr>
            <a:r>
              <a:rPr lang="en-US" dirty="0"/>
              <a:t>Prepare the data</a:t>
            </a:r>
          </a:p>
          <a:p>
            <a:pPr marL="514350" indent="-514350">
              <a:buFont typeface="+mj-lt"/>
              <a:buAutoNum type="arabicPeriod"/>
            </a:pPr>
            <a:r>
              <a:rPr lang="en-US" dirty="0"/>
              <a:t>Build the model</a:t>
            </a:r>
          </a:p>
          <a:p>
            <a:pPr marL="514350" indent="-514350">
              <a:buFont typeface="+mj-lt"/>
              <a:buAutoNum type="arabicPeriod"/>
            </a:pPr>
            <a:r>
              <a:rPr lang="en-US" dirty="0"/>
              <a:t>Set Notebook to GPU</a:t>
            </a:r>
          </a:p>
          <a:p>
            <a:pPr marL="514350" indent="-514350">
              <a:buFont typeface="+mj-lt"/>
              <a:buAutoNum type="arabicPeriod"/>
            </a:pPr>
            <a:r>
              <a:rPr lang="en-US" dirty="0"/>
              <a:t>Train the model</a:t>
            </a:r>
          </a:p>
          <a:p>
            <a:pPr marL="514350" indent="-514350">
              <a:buFont typeface="+mj-lt"/>
              <a:buAutoNum type="arabicPeriod"/>
            </a:pPr>
            <a:r>
              <a:rPr lang="en-US" dirty="0"/>
              <a:t>Evaluate the trained model</a:t>
            </a:r>
          </a:p>
        </p:txBody>
      </p:sp>
      <p:pic>
        <p:nvPicPr>
          <p:cNvPr id="5" name="Picture 4"/>
          <p:cNvPicPr>
            <a:picLocks noChangeAspect="1"/>
          </p:cNvPicPr>
          <p:nvPr/>
        </p:nvPicPr>
        <p:blipFill>
          <a:blip r:embed="rId2"/>
          <a:stretch>
            <a:fillRect/>
          </a:stretch>
        </p:blipFill>
        <p:spPr>
          <a:xfrm>
            <a:off x="5257800" y="1905000"/>
            <a:ext cx="3625963" cy="2514600"/>
          </a:xfrm>
          <a:prstGeom prst="rect">
            <a:avLst/>
          </a:prstGeom>
        </p:spPr>
      </p:pic>
    </p:spTree>
    <p:extLst>
      <p:ext uri="{BB962C8B-B14F-4D97-AF65-F5344CB8AC3E}">
        <p14:creationId xmlns:p14="http://schemas.microsoft.com/office/powerpoint/2010/main" val="726538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a Simple MNIST </a:t>
            </a:r>
            <a:r>
              <a:rPr lang="en-US" dirty="0" err="1"/>
              <a:t>Convnet</a:t>
            </a:r>
            <a:endParaRPr lang="en-US" dirty="0"/>
          </a:p>
        </p:txBody>
      </p:sp>
      <p:sp>
        <p:nvSpPr>
          <p:cNvPr id="3" name="Content Placeholder 2"/>
          <p:cNvSpPr>
            <a:spLocks noGrp="1"/>
          </p:cNvSpPr>
          <p:nvPr>
            <p:ph idx="1"/>
          </p:nvPr>
        </p:nvSpPr>
        <p:spPr>
          <a:xfrm>
            <a:off x="228600" y="1295400"/>
            <a:ext cx="8229600" cy="4525963"/>
          </a:xfrm>
        </p:spPr>
        <p:txBody>
          <a:bodyPr>
            <a:normAutofit/>
          </a:bodyPr>
          <a:lstStyle/>
          <a:p>
            <a:r>
              <a:rPr lang="en-US" dirty="0"/>
              <a:t>Setup</a:t>
            </a:r>
          </a:p>
          <a:p>
            <a:pPr marL="514350" indent="-514350">
              <a:buFont typeface="+mj-lt"/>
              <a:buAutoNum type="arabicPeriod"/>
            </a:pPr>
            <a:endParaRPr lang="en-US" dirty="0"/>
          </a:p>
          <a:p>
            <a:pPr marL="514350" indent="-514350">
              <a:buFont typeface="+mj-lt"/>
              <a:buAutoNum type="arabicPeriod"/>
            </a:pPr>
            <a:endParaRPr lang="en-US" dirty="0"/>
          </a:p>
        </p:txBody>
      </p:sp>
      <p:pic>
        <p:nvPicPr>
          <p:cNvPr id="5" name="Picture 4"/>
          <p:cNvPicPr>
            <a:picLocks noChangeAspect="1"/>
          </p:cNvPicPr>
          <p:nvPr/>
        </p:nvPicPr>
        <p:blipFill>
          <a:blip r:embed="rId2"/>
          <a:stretch>
            <a:fillRect/>
          </a:stretch>
        </p:blipFill>
        <p:spPr>
          <a:xfrm>
            <a:off x="228600" y="2286000"/>
            <a:ext cx="8153400" cy="1132416"/>
          </a:xfrm>
          <a:prstGeom prst="rect">
            <a:avLst/>
          </a:prstGeom>
        </p:spPr>
      </p:pic>
    </p:spTree>
    <p:extLst>
      <p:ext uri="{BB962C8B-B14F-4D97-AF65-F5344CB8AC3E}">
        <p14:creationId xmlns:p14="http://schemas.microsoft.com/office/powerpoint/2010/main" val="3364246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a Simple MNIST </a:t>
            </a:r>
            <a:r>
              <a:rPr lang="en-US" dirty="0" err="1"/>
              <a:t>Convnet</a:t>
            </a:r>
            <a:endParaRPr lang="en-US" dirty="0"/>
          </a:p>
        </p:txBody>
      </p:sp>
      <p:sp>
        <p:nvSpPr>
          <p:cNvPr id="3" name="Content Placeholder 2"/>
          <p:cNvSpPr>
            <a:spLocks noGrp="1"/>
          </p:cNvSpPr>
          <p:nvPr>
            <p:ph idx="1"/>
          </p:nvPr>
        </p:nvSpPr>
        <p:spPr>
          <a:xfrm>
            <a:off x="228600" y="1295400"/>
            <a:ext cx="8229600" cy="4525963"/>
          </a:xfrm>
        </p:spPr>
        <p:txBody>
          <a:bodyPr>
            <a:normAutofit/>
          </a:bodyPr>
          <a:lstStyle/>
          <a:p>
            <a:r>
              <a:rPr lang="en-US" dirty="0"/>
              <a:t>Prepare the data</a:t>
            </a:r>
          </a:p>
        </p:txBody>
      </p:sp>
      <p:pic>
        <p:nvPicPr>
          <p:cNvPr id="6" name="Picture 5"/>
          <p:cNvPicPr>
            <a:picLocks noChangeAspect="1"/>
          </p:cNvPicPr>
          <p:nvPr/>
        </p:nvPicPr>
        <p:blipFill>
          <a:blip r:embed="rId2"/>
          <a:stretch>
            <a:fillRect/>
          </a:stretch>
        </p:blipFill>
        <p:spPr>
          <a:xfrm>
            <a:off x="609600" y="1828800"/>
            <a:ext cx="6916769" cy="4724400"/>
          </a:xfrm>
          <a:prstGeom prst="rect">
            <a:avLst/>
          </a:prstGeom>
        </p:spPr>
      </p:pic>
    </p:spTree>
    <p:extLst>
      <p:ext uri="{BB962C8B-B14F-4D97-AF65-F5344CB8AC3E}">
        <p14:creationId xmlns:p14="http://schemas.microsoft.com/office/powerpoint/2010/main" val="2275852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a Simple MNIST </a:t>
            </a:r>
            <a:r>
              <a:rPr lang="en-US" dirty="0" err="1"/>
              <a:t>Convnet</a:t>
            </a:r>
            <a:endParaRPr lang="en-US" dirty="0"/>
          </a:p>
        </p:txBody>
      </p:sp>
      <p:pic>
        <p:nvPicPr>
          <p:cNvPr id="4" name="Picture 3"/>
          <p:cNvPicPr>
            <a:picLocks noChangeAspect="1"/>
          </p:cNvPicPr>
          <p:nvPr/>
        </p:nvPicPr>
        <p:blipFill>
          <a:blip r:embed="rId2"/>
          <a:stretch>
            <a:fillRect/>
          </a:stretch>
        </p:blipFill>
        <p:spPr>
          <a:xfrm>
            <a:off x="457200" y="1981200"/>
            <a:ext cx="7086600" cy="3156301"/>
          </a:xfrm>
          <a:prstGeom prst="rect">
            <a:avLst/>
          </a:prstGeom>
        </p:spPr>
      </p:pic>
      <p:pic>
        <p:nvPicPr>
          <p:cNvPr id="5" name="Picture 4"/>
          <p:cNvPicPr>
            <a:picLocks noChangeAspect="1"/>
          </p:cNvPicPr>
          <p:nvPr/>
        </p:nvPicPr>
        <p:blipFill>
          <a:blip r:embed="rId3"/>
          <a:stretch>
            <a:fillRect/>
          </a:stretch>
        </p:blipFill>
        <p:spPr>
          <a:xfrm>
            <a:off x="5638800" y="4876800"/>
            <a:ext cx="2514600" cy="1842808"/>
          </a:xfrm>
          <a:prstGeom prst="rect">
            <a:avLst/>
          </a:prstGeom>
          <a:ln>
            <a:solidFill>
              <a:schemeClr val="tx1"/>
            </a:solidFill>
          </a:ln>
        </p:spPr>
      </p:pic>
      <p:sp>
        <p:nvSpPr>
          <p:cNvPr id="3" name="Content Placeholder 2"/>
          <p:cNvSpPr>
            <a:spLocks noGrp="1"/>
          </p:cNvSpPr>
          <p:nvPr>
            <p:ph idx="1"/>
          </p:nvPr>
        </p:nvSpPr>
        <p:spPr>
          <a:xfrm>
            <a:off x="457200" y="1295400"/>
            <a:ext cx="8229600" cy="5334000"/>
          </a:xfrm>
        </p:spPr>
        <p:txBody>
          <a:bodyPr>
            <a:noAutofit/>
          </a:bodyPr>
          <a:lstStyle/>
          <a:p>
            <a:r>
              <a:rPr lang="en-US" dirty="0"/>
              <a:t>Build the model</a:t>
            </a:r>
          </a:p>
          <a:p>
            <a:endParaRPr lang="en-US" dirty="0"/>
          </a:p>
          <a:p>
            <a:endParaRPr lang="en-US" dirty="0"/>
          </a:p>
          <a:p>
            <a:endParaRPr lang="en-US" dirty="0"/>
          </a:p>
          <a:p>
            <a:endParaRPr lang="en-US" dirty="0"/>
          </a:p>
          <a:p>
            <a:endParaRPr lang="en-US" dirty="0"/>
          </a:p>
          <a:p>
            <a:endParaRPr lang="en-US" dirty="0"/>
          </a:p>
          <a:p>
            <a:r>
              <a:rPr lang="en-US" dirty="0"/>
              <a:t>Set Notebook to GPU</a:t>
            </a:r>
          </a:p>
          <a:p>
            <a:r>
              <a:rPr lang="en-US" dirty="0"/>
              <a:t>Check the size of layers</a:t>
            </a:r>
          </a:p>
        </p:txBody>
      </p:sp>
    </p:spTree>
    <p:extLst>
      <p:ext uri="{BB962C8B-B14F-4D97-AF65-F5344CB8AC3E}">
        <p14:creationId xmlns:p14="http://schemas.microsoft.com/office/powerpoint/2010/main" val="3566688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a Simple MNIST </a:t>
            </a:r>
            <a:r>
              <a:rPr lang="en-US" dirty="0" err="1"/>
              <a:t>Convnet</a:t>
            </a:r>
            <a:endParaRPr lang="en-US" dirty="0"/>
          </a:p>
        </p:txBody>
      </p:sp>
      <p:sp>
        <p:nvSpPr>
          <p:cNvPr id="3" name="Content Placeholder 2"/>
          <p:cNvSpPr>
            <a:spLocks noGrp="1"/>
          </p:cNvSpPr>
          <p:nvPr>
            <p:ph idx="1"/>
          </p:nvPr>
        </p:nvSpPr>
        <p:spPr>
          <a:xfrm>
            <a:off x="304800" y="1295400"/>
            <a:ext cx="8229600" cy="4525963"/>
          </a:xfrm>
        </p:spPr>
        <p:txBody>
          <a:bodyPr>
            <a:noAutofit/>
          </a:bodyPr>
          <a:lstStyle/>
          <a:p>
            <a:r>
              <a:rPr lang="en-US" dirty="0"/>
              <a:t>Train the model</a:t>
            </a:r>
          </a:p>
          <a:p>
            <a:endParaRPr lang="en-US" dirty="0"/>
          </a:p>
          <a:p>
            <a:endParaRPr lang="en-US" dirty="0"/>
          </a:p>
          <a:p>
            <a:endParaRPr lang="en-US" dirty="0"/>
          </a:p>
          <a:p>
            <a:endParaRPr lang="en-US" dirty="0"/>
          </a:p>
          <a:p>
            <a:r>
              <a:rPr lang="en-US" dirty="0"/>
              <a:t>Evaluate the trained model</a:t>
            </a:r>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533400" y="1981200"/>
            <a:ext cx="8138586" cy="1524000"/>
          </a:xfrm>
          <a:prstGeom prst="rect">
            <a:avLst/>
          </a:prstGeom>
        </p:spPr>
      </p:pic>
      <p:pic>
        <p:nvPicPr>
          <p:cNvPr id="6" name="Picture 5"/>
          <p:cNvPicPr>
            <a:picLocks noChangeAspect="1"/>
          </p:cNvPicPr>
          <p:nvPr/>
        </p:nvPicPr>
        <p:blipFill>
          <a:blip r:embed="rId3"/>
          <a:stretch>
            <a:fillRect/>
          </a:stretch>
        </p:blipFill>
        <p:spPr>
          <a:xfrm>
            <a:off x="457200" y="4953000"/>
            <a:ext cx="8001000" cy="1143000"/>
          </a:xfrm>
          <a:prstGeom prst="rect">
            <a:avLst/>
          </a:prstGeom>
        </p:spPr>
      </p:pic>
    </p:spTree>
    <p:extLst>
      <p:ext uri="{BB962C8B-B14F-4D97-AF65-F5344CB8AC3E}">
        <p14:creationId xmlns:p14="http://schemas.microsoft.com/office/powerpoint/2010/main" val="89590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Introducing Convolution</a:t>
            </a:r>
            <a:endParaRPr lang="en-US" dirty="0"/>
          </a:p>
        </p:txBody>
      </p:sp>
      <p:sp>
        <p:nvSpPr>
          <p:cNvPr id="3" name="Content Placeholder 2"/>
          <p:cNvSpPr>
            <a:spLocks noGrp="1"/>
          </p:cNvSpPr>
          <p:nvPr>
            <p:ph idx="1"/>
          </p:nvPr>
        </p:nvSpPr>
        <p:spPr>
          <a:xfrm>
            <a:off x="351693" y="1441807"/>
            <a:ext cx="5136696" cy="5020643"/>
          </a:xfrm>
        </p:spPr>
        <p:txBody>
          <a:bodyPr>
            <a:normAutofit/>
          </a:bodyPr>
          <a:lstStyle/>
          <a:p>
            <a:r>
              <a:rPr lang="en-US" sz="2000" dirty="0"/>
              <a:t>In deep learning, images are 3D tensors, with a height, width, and number of </a:t>
            </a:r>
            <a:r>
              <a:rPr lang="en-US" sz="2000" i="1" dirty="0"/>
              <a:t>channels</a:t>
            </a:r>
            <a:r>
              <a:rPr lang="en-US" sz="2000" dirty="0"/>
              <a:t>, or values per pixel.</a:t>
            </a:r>
          </a:p>
          <a:p>
            <a:endParaRPr lang="en-US" sz="2000" dirty="0"/>
          </a:p>
          <a:p>
            <a:r>
              <a:rPr lang="en-US" sz="2000" dirty="0"/>
              <a:t>A color image stored as RGB has three channels (with values for red, green, and blue) Each pixel in an image is </a:t>
            </a:r>
            <a:r>
              <a:rPr lang="en-US" sz="2000" dirty="0" err="1"/>
              <a:t>refered</a:t>
            </a:r>
            <a:r>
              <a:rPr lang="en-US" sz="2000" dirty="0"/>
              <a:t>  to as a feature.</a:t>
            </a:r>
          </a:p>
          <a:p>
            <a:endParaRPr lang="en-US" sz="2000" dirty="0"/>
          </a:p>
          <a:p>
            <a:r>
              <a:rPr lang="en-US" sz="2000" dirty="0"/>
              <a:t>A network in which the convolution layers play a central role is usually called a </a:t>
            </a:r>
            <a:r>
              <a:rPr lang="en-US" sz="2000" i="1" dirty="0"/>
              <a:t>convolutional neural network</a:t>
            </a:r>
            <a:r>
              <a:rPr lang="en-US" sz="2000" dirty="0"/>
              <a:t>, </a:t>
            </a:r>
            <a:r>
              <a:rPr lang="en-US" sz="2000" i="1" dirty="0" err="1"/>
              <a:t>convnet</a:t>
            </a:r>
            <a:r>
              <a:rPr lang="en-US" sz="2000" dirty="0"/>
              <a:t>, or </a:t>
            </a:r>
            <a:r>
              <a:rPr lang="en-US" sz="2000" i="1" dirty="0"/>
              <a:t>CNN</a:t>
            </a:r>
            <a:r>
              <a:rPr lang="en-US" sz="2000" dirty="0"/>
              <a:t>. Sometimes people also say </a:t>
            </a:r>
            <a:r>
              <a:rPr lang="en-US" sz="2000" i="1" dirty="0"/>
              <a:t>CNN network</a:t>
            </a:r>
            <a:endParaRPr lang="en-US" sz="2000" dirty="0"/>
          </a:p>
        </p:txBody>
      </p:sp>
      <p:sp>
        <p:nvSpPr>
          <p:cNvPr id="4" name="Rectangle 3"/>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pic>
        <p:nvPicPr>
          <p:cNvPr id="5" name="Picture 4"/>
          <p:cNvPicPr>
            <a:picLocks noChangeAspect="1"/>
          </p:cNvPicPr>
          <p:nvPr/>
        </p:nvPicPr>
        <p:blipFill>
          <a:blip r:embed="rId2"/>
          <a:stretch>
            <a:fillRect/>
          </a:stretch>
        </p:blipFill>
        <p:spPr>
          <a:xfrm>
            <a:off x="5744399" y="2550231"/>
            <a:ext cx="3417186" cy="2526236"/>
          </a:xfrm>
          <a:prstGeom prst="rect">
            <a:avLst/>
          </a:prstGeom>
        </p:spPr>
      </p:pic>
    </p:spTree>
    <p:extLst>
      <p:ext uri="{BB962C8B-B14F-4D97-AF65-F5344CB8AC3E}">
        <p14:creationId xmlns:p14="http://schemas.microsoft.com/office/powerpoint/2010/main" val="3637385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Building a Simple MNIST </a:t>
            </a:r>
            <a:r>
              <a:rPr lang="en-US" dirty="0" err="1"/>
              <a:t>Convnet</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a:t>To Get Started</a:t>
            </a:r>
          </a:p>
          <a:p>
            <a:pPr marL="800100" lvl="1" indent="-342900">
              <a:buFont typeface="+mj-lt"/>
              <a:buAutoNum type="arabicPeriod"/>
            </a:pPr>
            <a:r>
              <a:rPr lang="en-US" sz="2200" dirty="0"/>
              <a:t>Go to this URL</a:t>
            </a:r>
          </a:p>
          <a:p>
            <a:pPr lvl="2"/>
            <a:r>
              <a:rPr lang="en-US" sz="2200" dirty="0">
                <a:hlinkClick r:id="rId2"/>
              </a:rPr>
              <a:t>https://keras.io/examples/vision/mnist_convnet/</a:t>
            </a:r>
            <a:endParaRPr lang="en-US" sz="2200" dirty="0"/>
          </a:p>
          <a:p>
            <a:pPr marL="800100" lvl="1" indent="-342900">
              <a:buFont typeface="+mj-lt"/>
              <a:buAutoNum type="arabicPeriod"/>
            </a:pPr>
            <a:endParaRPr lang="en-US" sz="2200" dirty="0"/>
          </a:p>
          <a:p>
            <a:pPr marL="800100" lvl="1" indent="-342900">
              <a:buFont typeface="+mj-lt"/>
              <a:buAutoNum type="arabicPeriod"/>
            </a:pPr>
            <a:r>
              <a:rPr lang="en-US" sz="2200" dirty="0"/>
              <a:t>Click Google Colab</a:t>
            </a:r>
          </a:p>
          <a:p>
            <a:pPr marL="800100" lvl="1" indent="-342900">
              <a:buFont typeface="+mj-lt"/>
              <a:buAutoNum type="arabicPeriod"/>
            </a:pPr>
            <a:endParaRPr lang="en-US" sz="2200" dirty="0"/>
          </a:p>
          <a:p>
            <a:pPr marL="800100" lvl="1" indent="-342900">
              <a:buFont typeface="+mj-lt"/>
              <a:buAutoNum type="arabicPeriod"/>
            </a:pPr>
            <a:r>
              <a:rPr lang="en-US" sz="2200" dirty="0"/>
              <a:t>Run Each Section in Sequence</a:t>
            </a:r>
          </a:p>
          <a:p>
            <a:pPr marL="1200150" lvl="2" indent="-342900">
              <a:buFont typeface="+mj-lt"/>
              <a:buAutoNum type="arabicPeriod"/>
            </a:pPr>
            <a:r>
              <a:rPr lang="en-US" sz="1800" dirty="0"/>
              <a:t>Hover over section</a:t>
            </a:r>
          </a:p>
          <a:p>
            <a:pPr marL="1200150" lvl="2" indent="-342900">
              <a:buFont typeface="+mj-lt"/>
              <a:buAutoNum type="arabicPeriod"/>
            </a:pPr>
            <a:r>
              <a:rPr lang="en-US" sz="1800" dirty="0"/>
              <a:t>Press Arrow</a:t>
            </a:r>
          </a:p>
          <a:p>
            <a:pPr marL="514350" indent="-514350">
              <a:buFont typeface="+mj-lt"/>
              <a:buAutoNum type="arabicPeriod"/>
            </a:pPr>
            <a:endParaRPr lang="en-US" sz="2200" dirty="0"/>
          </a:p>
          <a:p>
            <a:pPr marL="0" indent="0">
              <a:buNone/>
            </a:pPr>
            <a:endParaRPr lang="en-US" dirty="0"/>
          </a:p>
        </p:txBody>
      </p:sp>
      <p:pic>
        <p:nvPicPr>
          <p:cNvPr id="4" name="Picture 3"/>
          <p:cNvPicPr>
            <a:picLocks noChangeAspect="1"/>
          </p:cNvPicPr>
          <p:nvPr/>
        </p:nvPicPr>
        <p:blipFill>
          <a:blip r:embed="rId3"/>
          <a:stretch>
            <a:fillRect/>
          </a:stretch>
        </p:blipFill>
        <p:spPr>
          <a:xfrm>
            <a:off x="3886200" y="3352800"/>
            <a:ext cx="2057400" cy="499222"/>
          </a:xfrm>
          <a:prstGeom prst="rect">
            <a:avLst/>
          </a:prstGeom>
        </p:spPr>
      </p:pic>
      <p:pic>
        <p:nvPicPr>
          <p:cNvPr id="5" name="Picture 4"/>
          <p:cNvPicPr>
            <a:picLocks noChangeAspect="1"/>
          </p:cNvPicPr>
          <p:nvPr/>
        </p:nvPicPr>
        <p:blipFill>
          <a:blip r:embed="rId4"/>
          <a:stretch>
            <a:fillRect/>
          </a:stretch>
        </p:blipFill>
        <p:spPr>
          <a:xfrm>
            <a:off x="1143000" y="5326626"/>
            <a:ext cx="5895165" cy="1524000"/>
          </a:xfrm>
          <a:prstGeom prst="rect">
            <a:avLst/>
          </a:prstGeom>
        </p:spPr>
      </p:pic>
    </p:spTree>
    <p:extLst>
      <p:ext uri="{BB962C8B-B14F-4D97-AF65-F5344CB8AC3E}">
        <p14:creationId xmlns:p14="http://schemas.microsoft.com/office/powerpoint/2010/main" val="2769064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0A6A-E7B2-FB43-8EA7-B372104E692F}"/>
              </a:ext>
            </a:extLst>
          </p:cNvPr>
          <p:cNvSpPr>
            <a:spLocks noGrp="1"/>
          </p:cNvSpPr>
          <p:nvPr>
            <p:ph type="title"/>
          </p:nvPr>
        </p:nvSpPr>
        <p:spPr/>
        <p:txBody>
          <a:bodyPr/>
          <a:lstStyle/>
          <a:p>
            <a:r>
              <a:rPr lang="en-US"/>
              <a:t>Compare against a multi-layer perceptron</a:t>
            </a:r>
          </a:p>
        </p:txBody>
      </p:sp>
      <p:sp>
        <p:nvSpPr>
          <p:cNvPr id="3" name="Content Placeholder 2">
            <a:extLst>
              <a:ext uri="{FF2B5EF4-FFF2-40B4-BE49-F238E27FC236}">
                <a16:creationId xmlns:a16="http://schemas.microsoft.com/office/drawing/2014/main" id="{376D1933-9863-8942-AF9A-5D2336968A0D}"/>
              </a:ext>
            </a:extLst>
          </p:cNvPr>
          <p:cNvSpPr>
            <a:spLocks noGrp="1"/>
          </p:cNvSpPr>
          <p:nvPr>
            <p:ph idx="1"/>
          </p:nvPr>
        </p:nvSpPr>
        <p:spPr/>
        <p:txBody>
          <a:bodyPr/>
          <a:lstStyle/>
          <a:p>
            <a:r>
              <a:rPr lang="en-US"/>
              <a:t>Use layers.Dense to create flatten layers</a:t>
            </a:r>
          </a:p>
          <a:p>
            <a:r>
              <a:rPr lang="en-US"/>
              <a:t>Pay attention to the input size, what do you need to do before feeding it into a MLP?</a:t>
            </a:r>
          </a:p>
          <a:p>
            <a:r>
              <a:rPr lang="en-US"/>
              <a:t>What is the performance of MLP?</a:t>
            </a:r>
          </a:p>
        </p:txBody>
      </p:sp>
    </p:spTree>
    <p:extLst>
      <p:ext uri="{BB962C8B-B14F-4D97-AF65-F5344CB8AC3E}">
        <p14:creationId xmlns:p14="http://schemas.microsoft.com/office/powerpoint/2010/main" val="2293550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FBBC0-058C-C749-B70B-CED9D2B02114}"/>
              </a:ext>
            </a:extLst>
          </p:cNvPr>
          <p:cNvSpPr>
            <a:spLocks noGrp="1"/>
          </p:cNvSpPr>
          <p:nvPr>
            <p:ph type="title"/>
          </p:nvPr>
        </p:nvSpPr>
        <p:spPr/>
        <p:txBody>
          <a:bodyPr/>
          <a:lstStyle/>
          <a:p>
            <a:r>
              <a:rPr lang="en-US"/>
              <a:t>Filter hierarchy</a:t>
            </a:r>
          </a:p>
        </p:txBody>
      </p:sp>
      <p:pic>
        <p:nvPicPr>
          <p:cNvPr id="4" name="Content Placeholder 5">
            <a:extLst>
              <a:ext uri="{FF2B5EF4-FFF2-40B4-BE49-F238E27FC236}">
                <a16:creationId xmlns:a16="http://schemas.microsoft.com/office/drawing/2014/main" id="{3AC39DC3-14ED-4D47-B4FF-53029DAE21B6}"/>
              </a:ext>
            </a:extLst>
          </p:cNvPr>
          <p:cNvPicPr>
            <a:picLocks noGrp="1" noChangeAspect="1"/>
          </p:cNvPicPr>
          <p:nvPr>
            <p:ph idx="1"/>
          </p:nvPr>
        </p:nvPicPr>
        <p:blipFill>
          <a:blip r:embed="rId2"/>
          <a:stretch>
            <a:fillRect/>
          </a:stretch>
        </p:blipFill>
        <p:spPr>
          <a:xfrm>
            <a:off x="1800612" y="1600200"/>
            <a:ext cx="5542775" cy="4525963"/>
          </a:xfrm>
          <a:prstGeom prst="rect">
            <a:avLst/>
          </a:prstGeom>
          <a:noFill/>
        </p:spPr>
      </p:pic>
    </p:spTree>
    <p:extLst>
      <p:ext uri="{BB962C8B-B14F-4D97-AF65-F5344CB8AC3E}">
        <p14:creationId xmlns:p14="http://schemas.microsoft.com/office/powerpoint/2010/main" val="1948889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ED251-2DAF-D84F-AB0B-11D5A2142C80}"/>
              </a:ext>
            </a:extLst>
          </p:cNvPr>
          <p:cNvSpPr>
            <a:spLocks noGrp="1"/>
          </p:cNvSpPr>
          <p:nvPr>
            <p:ph type="title"/>
          </p:nvPr>
        </p:nvSpPr>
        <p:spPr/>
        <p:txBody>
          <a:bodyPr/>
          <a:lstStyle/>
          <a:p>
            <a:r>
              <a:rPr lang="en-US"/>
              <a:t>Example for detecting face mask</a:t>
            </a:r>
          </a:p>
        </p:txBody>
      </p:sp>
      <p:pic>
        <p:nvPicPr>
          <p:cNvPr id="4" name="Content Placeholder 3">
            <a:extLst>
              <a:ext uri="{FF2B5EF4-FFF2-40B4-BE49-F238E27FC236}">
                <a16:creationId xmlns:a16="http://schemas.microsoft.com/office/drawing/2014/main" id="{B8F3340E-73BB-5B43-B5C5-5A633DDA8ED1}"/>
              </a:ext>
            </a:extLst>
          </p:cNvPr>
          <p:cNvPicPr>
            <a:picLocks noGrp="1" noChangeAspect="1"/>
          </p:cNvPicPr>
          <p:nvPr>
            <p:ph idx="1"/>
          </p:nvPr>
        </p:nvPicPr>
        <p:blipFill>
          <a:blip r:embed="rId2"/>
          <a:stretch>
            <a:fillRect/>
          </a:stretch>
        </p:blipFill>
        <p:spPr>
          <a:xfrm>
            <a:off x="1752600" y="2255860"/>
            <a:ext cx="5638800" cy="3214642"/>
          </a:xfrm>
          <a:prstGeom prst="rect">
            <a:avLst/>
          </a:prstGeom>
        </p:spPr>
      </p:pic>
    </p:spTree>
    <p:extLst>
      <p:ext uri="{BB962C8B-B14F-4D97-AF65-F5344CB8AC3E}">
        <p14:creationId xmlns:p14="http://schemas.microsoft.com/office/powerpoint/2010/main" val="116808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9C50-A3A3-9641-903A-91A629E63FC4}"/>
              </a:ext>
            </a:extLst>
          </p:cNvPr>
          <p:cNvSpPr>
            <a:spLocks noGrp="1"/>
          </p:cNvSpPr>
          <p:nvPr>
            <p:ph type="title"/>
          </p:nvPr>
        </p:nvSpPr>
        <p:spPr/>
        <p:txBody>
          <a:bodyPr/>
          <a:lstStyle/>
          <a:p>
            <a:r>
              <a:rPr lang="en-US"/>
              <a:t>Example for detecting a face mask (2)</a:t>
            </a:r>
          </a:p>
        </p:txBody>
      </p:sp>
      <p:pic>
        <p:nvPicPr>
          <p:cNvPr id="4" name="Content Placeholder 3">
            <a:extLst>
              <a:ext uri="{FF2B5EF4-FFF2-40B4-BE49-F238E27FC236}">
                <a16:creationId xmlns:a16="http://schemas.microsoft.com/office/drawing/2014/main" id="{E169C0A2-B6FC-7041-ADF1-32C7500588FB}"/>
              </a:ext>
            </a:extLst>
          </p:cNvPr>
          <p:cNvPicPr>
            <a:picLocks noGrp="1" noChangeAspect="1"/>
          </p:cNvPicPr>
          <p:nvPr>
            <p:ph idx="1"/>
          </p:nvPr>
        </p:nvPicPr>
        <p:blipFill>
          <a:blip r:embed="rId2"/>
          <a:stretch>
            <a:fillRect/>
          </a:stretch>
        </p:blipFill>
        <p:spPr>
          <a:xfrm>
            <a:off x="807034" y="2239962"/>
            <a:ext cx="7529932" cy="3246438"/>
          </a:xfrm>
          <a:prstGeom prst="rect">
            <a:avLst/>
          </a:prstGeom>
        </p:spPr>
      </p:pic>
    </p:spTree>
    <p:extLst>
      <p:ext uri="{BB962C8B-B14F-4D97-AF65-F5344CB8AC3E}">
        <p14:creationId xmlns:p14="http://schemas.microsoft.com/office/powerpoint/2010/main" val="3150398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5484-2E5E-2A43-9910-43BB87A9358A}"/>
              </a:ext>
            </a:extLst>
          </p:cNvPr>
          <p:cNvSpPr>
            <a:spLocks noGrp="1"/>
          </p:cNvSpPr>
          <p:nvPr>
            <p:ph type="title"/>
          </p:nvPr>
        </p:nvSpPr>
        <p:spPr/>
        <p:txBody>
          <a:bodyPr/>
          <a:lstStyle/>
          <a:p>
            <a:r>
              <a:rPr lang="en-US"/>
              <a:t>Example for detecting face mask (3)</a:t>
            </a:r>
          </a:p>
        </p:txBody>
      </p:sp>
      <p:pic>
        <p:nvPicPr>
          <p:cNvPr id="4" name="Content Placeholder 3">
            <a:extLst>
              <a:ext uri="{FF2B5EF4-FFF2-40B4-BE49-F238E27FC236}">
                <a16:creationId xmlns:a16="http://schemas.microsoft.com/office/drawing/2014/main" id="{77C563B2-DFD7-DA4C-84EC-42AF3A46BADA}"/>
              </a:ext>
            </a:extLst>
          </p:cNvPr>
          <p:cNvPicPr>
            <a:picLocks noGrp="1" noChangeAspect="1"/>
          </p:cNvPicPr>
          <p:nvPr>
            <p:ph idx="1"/>
          </p:nvPr>
        </p:nvPicPr>
        <p:blipFill>
          <a:blip r:embed="rId2"/>
          <a:stretch>
            <a:fillRect/>
          </a:stretch>
        </p:blipFill>
        <p:spPr>
          <a:xfrm>
            <a:off x="192728" y="2163762"/>
            <a:ext cx="8758544" cy="3398838"/>
          </a:xfrm>
          <a:prstGeom prst="rect">
            <a:avLst/>
          </a:prstGeom>
        </p:spPr>
      </p:pic>
    </p:spTree>
    <p:extLst>
      <p:ext uri="{BB962C8B-B14F-4D97-AF65-F5344CB8AC3E}">
        <p14:creationId xmlns:p14="http://schemas.microsoft.com/office/powerpoint/2010/main" val="2855479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6CFB-C165-A243-9EE3-D734ACEA9AFF}"/>
              </a:ext>
            </a:extLst>
          </p:cNvPr>
          <p:cNvSpPr>
            <a:spLocks noGrp="1"/>
          </p:cNvSpPr>
          <p:nvPr>
            <p:ph type="title"/>
          </p:nvPr>
        </p:nvSpPr>
        <p:spPr/>
        <p:txBody>
          <a:bodyPr/>
          <a:lstStyle/>
          <a:p>
            <a:r>
              <a:rPr lang="en-US"/>
              <a:t>Detecting impect features (multiple filters)</a:t>
            </a:r>
          </a:p>
        </p:txBody>
      </p:sp>
      <p:pic>
        <p:nvPicPr>
          <p:cNvPr id="4" name="Content Placeholder 3">
            <a:extLst>
              <a:ext uri="{FF2B5EF4-FFF2-40B4-BE49-F238E27FC236}">
                <a16:creationId xmlns:a16="http://schemas.microsoft.com/office/drawing/2014/main" id="{928A6D21-8F84-C840-8E11-ED03D297FD18}"/>
              </a:ext>
            </a:extLst>
          </p:cNvPr>
          <p:cNvPicPr>
            <a:picLocks noGrp="1" noChangeAspect="1"/>
          </p:cNvPicPr>
          <p:nvPr>
            <p:ph idx="1"/>
          </p:nvPr>
        </p:nvPicPr>
        <p:blipFill>
          <a:blip r:embed="rId2"/>
          <a:stretch>
            <a:fillRect/>
          </a:stretch>
        </p:blipFill>
        <p:spPr>
          <a:xfrm>
            <a:off x="704417" y="1935162"/>
            <a:ext cx="7735166" cy="3856038"/>
          </a:xfrm>
          <a:prstGeom prst="rect">
            <a:avLst/>
          </a:prstGeom>
        </p:spPr>
      </p:pic>
    </p:spTree>
    <p:extLst>
      <p:ext uri="{BB962C8B-B14F-4D97-AF65-F5344CB8AC3E}">
        <p14:creationId xmlns:p14="http://schemas.microsoft.com/office/powerpoint/2010/main" val="1819495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D00A-8501-DB40-8794-CA31B9295F87}"/>
              </a:ext>
            </a:extLst>
          </p:cNvPr>
          <p:cNvSpPr>
            <a:spLocks noGrp="1"/>
          </p:cNvSpPr>
          <p:nvPr>
            <p:ph type="title"/>
          </p:nvPr>
        </p:nvSpPr>
        <p:spPr/>
        <p:txBody>
          <a:bodyPr/>
          <a:lstStyle/>
          <a:p>
            <a:r>
              <a:rPr lang="en-US"/>
              <a:t>Creating a hierarchy of filters</a:t>
            </a:r>
          </a:p>
        </p:txBody>
      </p:sp>
      <p:pic>
        <p:nvPicPr>
          <p:cNvPr id="4" name="Content Placeholder 3">
            <a:extLst>
              <a:ext uri="{FF2B5EF4-FFF2-40B4-BE49-F238E27FC236}">
                <a16:creationId xmlns:a16="http://schemas.microsoft.com/office/drawing/2014/main" id="{78B1C26A-A1B9-D745-8526-F35F3F7F530F}"/>
              </a:ext>
            </a:extLst>
          </p:cNvPr>
          <p:cNvPicPr>
            <a:picLocks noGrp="1" noChangeAspect="1"/>
          </p:cNvPicPr>
          <p:nvPr>
            <p:ph idx="1"/>
          </p:nvPr>
        </p:nvPicPr>
        <p:blipFill>
          <a:blip r:embed="rId2"/>
          <a:stretch>
            <a:fillRect/>
          </a:stretch>
        </p:blipFill>
        <p:spPr>
          <a:xfrm>
            <a:off x="2133599" y="1251126"/>
            <a:ext cx="4876802" cy="5224112"/>
          </a:xfrm>
          <a:prstGeom prst="rect">
            <a:avLst/>
          </a:prstGeom>
        </p:spPr>
      </p:pic>
    </p:spTree>
    <p:extLst>
      <p:ext uri="{BB962C8B-B14F-4D97-AF65-F5344CB8AC3E}">
        <p14:creationId xmlns:p14="http://schemas.microsoft.com/office/powerpoint/2010/main" val="260346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6251-A5F5-194C-8FC7-CFC55FB8C2F8}"/>
              </a:ext>
            </a:extLst>
          </p:cNvPr>
          <p:cNvSpPr>
            <a:spLocks noGrp="1"/>
          </p:cNvSpPr>
          <p:nvPr>
            <p:ph type="title"/>
          </p:nvPr>
        </p:nvSpPr>
        <p:spPr/>
        <p:txBody>
          <a:bodyPr/>
          <a:lstStyle/>
          <a:p>
            <a:r>
              <a:rPr lang="en-US"/>
              <a:t>Multi-layer CNN</a:t>
            </a:r>
          </a:p>
        </p:txBody>
      </p:sp>
      <p:pic>
        <p:nvPicPr>
          <p:cNvPr id="4" name="Content Placeholder 3">
            <a:extLst>
              <a:ext uri="{FF2B5EF4-FFF2-40B4-BE49-F238E27FC236}">
                <a16:creationId xmlns:a16="http://schemas.microsoft.com/office/drawing/2014/main" id="{F45BDB2A-80C0-FB4A-806A-A4C44DB30A72}"/>
              </a:ext>
            </a:extLst>
          </p:cNvPr>
          <p:cNvPicPr>
            <a:picLocks noGrp="1" noChangeAspect="1"/>
          </p:cNvPicPr>
          <p:nvPr>
            <p:ph idx="1"/>
          </p:nvPr>
        </p:nvPicPr>
        <p:blipFill>
          <a:blip r:embed="rId2"/>
          <a:stretch>
            <a:fillRect/>
          </a:stretch>
        </p:blipFill>
        <p:spPr>
          <a:xfrm>
            <a:off x="2438400" y="1262305"/>
            <a:ext cx="4267200" cy="5201752"/>
          </a:xfrm>
          <a:prstGeom prst="rect">
            <a:avLst/>
          </a:prstGeom>
        </p:spPr>
      </p:pic>
    </p:spTree>
    <p:extLst>
      <p:ext uri="{BB962C8B-B14F-4D97-AF65-F5344CB8AC3E}">
        <p14:creationId xmlns:p14="http://schemas.microsoft.com/office/powerpoint/2010/main" val="2294815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BDEB-9B9C-834B-ACA5-353DF87B6512}"/>
              </a:ext>
            </a:extLst>
          </p:cNvPr>
          <p:cNvSpPr>
            <a:spLocks noGrp="1"/>
          </p:cNvSpPr>
          <p:nvPr>
            <p:ph type="title"/>
          </p:nvPr>
        </p:nvSpPr>
        <p:spPr/>
        <p:txBody>
          <a:bodyPr/>
          <a:lstStyle/>
          <a:p>
            <a:r>
              <a:rPr lang="en-US"/>
              <a:t>Apply layers one by one</a:t>
            </a:r>
          </a:p>
        </p:txBody>
      </p:sp>
      <p:pic>
        <p:nvPicPr>
          <p:cNvPr id="4" name="Content Placeholder 3">
            <a:extLst>
              <a:ext uri="{FF2B5EF4-FFF2-40B4-BE49-F238E27FC236}">
                <a16:creationId xmlns:a16="http://schemas.microsoft.com/office/drawing/2014/main" id="{D1F14842-B901-714D-A0E6-AAB626D8C951}"/>
              </a:ext>
            </a:extLst>
          </p:cNvPr>
          <p:cNvPicPr>
            <a:picLocks noGrp="1" noChangeAspect="1"/>
          </p:cNvPicPr>
          <p:nvPr>
            <p:ph idx="1"/>
          </p:nvPr>
        </p:nvPicPr>
        <p:blipFill>
          <a:blip r:embed="rId2"/>
          <a:stretch>
            <a:fillRect/>
          </a:stretch>
        </p:blipFill>
        <p:spPr>
          <a:xfrm>
            <a:off x="2476500" y="1281112"/>
            <a:ext cx="4191000" cy="2147888"/>
          </a:xfrm>
          <a:prstGeom prst="rect">
            <a:avLst/>
          </a:prstGeom>
        </p:spPr>
      </p:pic>
      <p:pic>
        <p:nvPicPr>
          <p:cNvPr id="5" name="Picture 4">
            <a:extLst>
              <a:ext uri="{FF2B5EF4-FFF2-40B4-BE49-F238E27FC236}">
                <a16:creationId xmlns:a16="http://schemas.microsoft.com/office/drawing/2014/main" id="{843DAA28-9EB3-3941-86E2-86297EDC2207}"/>
              </a:ext>
            </a:extLst>
          </p:cNvPr>
          <p:cNvPicPr>
            <a:picLocks noChangeAspect="1"/>
          </p:cNvPicPr>
          <p:nvPr/>
        </p:nvPicPr>
        <p:blipFill>
          <a:blip r:embed="rId3"/>
          <a:stretch>
            <a:fillRect/>
          </a:stretch>
        </p:blipFill>
        <p:spPr>
          <a:xfrm>
            <a:off x="1673130" y="3771551"/>
            <a:ext cx="5797740" cy="2625724"/>
          </a:xfrm>
          <a:prstGeom prst="rect">
            <a:avLst/>
          </a:prstGeom>
        </p:spPr>
      </p:pic>
    </p:spTree>
    <p:extLst>
      <p:ext uri="{BB962C8B-B14F-4D97-AF65-F5344CB8AC3E}">
        <p14:creationId xmlns:p14="http://schemas.microsoft.com/office/powerpoint/2010/main" val="1447034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Detecting Colors</a:t>
            </a:r>
            <a:endParaRPr lang="en-US" dirty="0"/>
          </a:p>
        </p:txBody>
      </p:sp>
      <p:sp>
        <p:nvSpPr>
          <p:cNvPr id="3" name="Content Placeholder 2"/>
          <p:cNvSpPr>
            <a:spLocks noGrp="1"/>
          </p:cNvSpPr>
          <p:nvPr>
            <p:ph idx="1"/>
          </p:nvPr>
        </p:nvSpPr>
        <p:spPr>
          <a:xfrm>
            <a:off x="23446" y="1441808"/>
            <a:ext cx="4853354" cy="5020643"/>
          </a:xfrm>
        </p:spPr>
        <p:txBody>
          <a:bodyPr>
            <a:noAutofit/>
          </a:bodyPr>
          <a:lstStyle/>
          <a:p>
            <a:r>
              <a:rPr lang="en-US" sz="2000" dirty="0"/>
              <a:t>For simplicity, let’s assume our RGB values are numbers from 0 to 1. Then a pixel that’s pure yellow has red and green values of 1, and a blue value of 0. </a:t>
            </a:r>
          </a:p>
          <a:p>
            <a:endParaRPr lang="en-US" sz="2000" dirty="0"/>
          </a:p>
          <a:p>
            <a:r>
              <a:rPr lang="en-US" sz="2000" dirty="0"/>
              <a:t>We can apply this operation to every pixel in the input, creating a single output value for every pixel. </a:t>
            </a:r>
          </a:p>
          <a:p>
            <a:pPr marL="0" indent="0">
              <a:buNone/>
            </a:pPr>
            <a:endParaRPr lang="en-US" sz="2000" dirty="0">
              <a:latin typeface="NewBaskervilleStd-Roman"/>
            </a:endParaRPr>
          </a:p>
          <a:p>
            <a:r>
              <a:rPr lang="en-US" sz="2000" dirty="0"/>
              <a:t>We can build a little neuron to detect any color. When call this </a:t>
            </a:r>
            <a:r>
              <a:rPr lang="en-US" sz="2000" i="1" dirty="0"/>
              <a:t>filtering</a:t>
            </a:r>
            <a:r>
              <a:rPr lang="en-US" sz="2000" dirty="0"/>
              <a:t> the input values.</a:t>
            </a:r>
          </a:p>
          <a:p>
            <a:endParaRPr lang="en-US" sz="2000" dirty="0"/>
          </a:p>
          <a:p>
            <a:r>
              <a:rPr lang="en-US" sz="2000" dirty="0"/>
              <a:t>This operation of sweeping the filter over the input corresponds to a mathematical operation called </a:t>
            </a:r>
            <a:r>
              <a:rPr lang="en-US" sz="2000" i="1" dirty="0"/>
              <a:t>convolution</a:t>
            </a:r>
          </a:p>
        </p:txBody>
      </p:sp>
      <p:sp>
        <p:nvSpPr>
          <p:cNvPr id="4" name="Rectangle 3"/>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grpSp>
        <p:nvGrpSpPr>
          <p:cNvPr id="9" name="Group 8"/>
          <p:cNvGrpSpPr/>
          <p:nvPr/>
        </p:nvGrpSpPr>
        <p:grpSpPr>
          <a:xfrm>
            <a:off x="5486400" y="1371600"/>
            <a:ext cx="3157953" cy="2209800"/>
            <a:chOff x="4648200" y="2133600"/>
            <a:chExt cx="4224753" cy="3324593"/>
          </a:xfrm>
        </p:grpSpPr>
        <p:pic>
          <p:nvPicPr>
            <p:cNvPr id="7" name="Picture 6"/>
            <p:cNvPicPr>
              <a:picLocks noChangeAspect="1"/>
            </p:cNvPicPr>
            <p:nvPr/>
          </p:nvPicPr>
          <p:blipFill>
            <a:blip r:embed="rId2"/>
            <a:stretch>
              <a:fillRect/>
            </a:stretch>
          </p:blipFill>
          <p:spPr>
            <a:xfrm>
              <a:off x="4648200" y="2133600"/>
              <a:ext cx="4224753" cy="3324593"/>
            </a:xfrm>
            <a:prstGeom prst="rect">
              <a:avLst/>
            </a:prstGeom>
          </p:spPr>
        </p:pic>
        <p:sp>
          <p:nvSpPr>
            <p:cNvPr id="8" name="Rectangle 7"/>
            <p:cNvSpPr/>
            <p:nvPr/>
          </p:nvSpPr>
          <p:spPr>
            <a:xfrm>
              <a:off x="6172200" y="4495800"/>
              <a:ext cx="228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2">
                      <a:lumMod val="60000"/>
                      <a:lumOff val="40000"/>
                    </a:schemeClr>
                  </a:solidFill>
                </a:rPr>
                <a:t>0</a:t>
              </a:r>
            </a:p>
          </p:txBody>
        </p:sp>
      </p:grpSp>
      <p:pic>
        <p:nvPicPr>
          <p:cNvPr id="10" name="Picture 9"/>
          <p:cNvPicPr>
            <a:picLocks noChangeAspect="1"/>
          </p:cNvPicPr>
          <p:nvPr/>
        </p:nvPicPr>
        <p:blipFill>
          <a:blip r:embed="rId3"/>
          <a:stretch>
            <a:fillRect/>
          </a:stretch>
        </p:blipFill>
        <p:spPr>
          <a:xfrm>
            <a:off x="5046785" y="4267200"/>
            <a:ext cx="3728027" cy="1943159"/>
          </a:xfrm>
          <a:prstGeom prst="rect">
            <a:avLst/>
          </a:prstGeom>
        </p:spPr>
      </p:pic>
    </p:spTree>
    <p:extLst>
      <p:ext uri="{BB962C8B-B14F-4D97-AF65-F5344CB8AC3E}">
        <p14:creationId xmlns:p14="http://schemas.microsoft.com/office/powerpoint/2010/main" val="2959146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C7E0-0528-E14E-B9F9-EFCEB8DA96DD}"/>
              </a:ext>
            </a:extLst>
          </p:cNvPr>
          <p:cNvSpPr>
            <a:spLocks noGrp="1"/>
          </p:cNvSpPr>
          <p:nvPr>
            <p:ph type="title"/>
          </p:nvPr>
        </p:nvSpPr>
        <p:spPr/>
        <p:txBody>
          <a:bodyPr/>
          <a:lstStyle/>
          <a:p>
            <a:r>
              <a:rPr lang="en-US"/>
              <a:t>Apply layers one by one</a:t>
            </a:r>
          </a:p>
        </p:txBody>
      </p:sp>
      <p:pic>
        <p:nvPicPr>
          <p:cNvPr id="4" name="Content Placeholder 3">
            <a:extLst>
              <a:ext uri="{FF2B5EF4-FFF2-40B4-BE49-F238E27FC236}">
                <a16:creationId xmlns:a16="http://schemas.microsoft.com/office/drawing/2014/main" id="{0323545A-2D95-6241-8B43-2DDE9107F9D9}"/>
              </a:ext>
            </a:extLst>
          </p:cNvPr>
          <p:cNvPicPr>
            <a:picLocks noGrp="1" noChangeAspect="1"/>
          </p:cNvPicPr>
          <p:nvPr>
            <p:ph idx="1"/>
          </p:nvPr>
        </p:nvPicPr>
        <p:blipFill>
          <a:blip r:embed="rId2"/>
          <a:stretch>
            <a:fillRect/>
          </a:stretch>
        </p:blipFill>
        <p:spPr>
          <a:xfrm>
            <a:off x="519539" y="2163762"/>
            <a:ext cx="8104922" cy="3398838"/>
          </a:xfrm>
          <a:prstGeom prst="rect">
            <a:avLst/>
          </a:prstGeom>
        </p:spPr>
      </p:pic>
    </p:spTree>
    <p:extLst>
      <p:ext uri="{BB962C8B-B14F-4D97-AF65-F5344CB8AC3E}">
        <p14:creationId xmlns:p14="http://schemas.microsoft.com/office/powerpoint/2010/main" val="3779014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7A532-D5C7-654B-96AA-3AA0D9DD7AC6}"/>
              </a:ext>
            </a:extLst>
          </p:cNvPr>
          <p:cNvSpPr>
            <a:spLocks noGrp="1"/>
          </p:cNvSpPr>
          <p:nvPr>
            <p:ph type="title"/>
          </p:nvPr>
        </p:nvSpPr>
        <p:spPr/>
        <p:txBody>
          <a:bodyPr/>
          <a:lstStyle/>
          <a:p>
            <a:r>
              <a:rPr lang="en-US"/>
              <a:t>Apply layers one by one (3)</a:t>
            </a:r>
          </a:p>
        </p:txBody>
      </p:sp>
      <p:pic>
        <p:nvPicPr>
          <p:cNvPr id="4" name="Content Placeholder 3">
            <a:extLst>
              <a:ext uri="{FF2B5EF4-FFF2-40B4-BE49-F238E27FC236}">
                <a16:creationId xmlns:a16="http://schemas.microsoft.com/office/drawing/2014/main" id="{BB6E255F-E56A-C34A-AACB-349C9EF6B6E5}"/>
              </a:ext>
            </a:extLst>
          </p:cNvPr>
          <p:cNvPicPr>
            <a:picLocks noGrp="1" noChangeAspect="1"/>
          </p:cNvPicPr>
          <p:nvPr>
            <p:ph idx="1"/>
          </p:nvPr>
        </p:nvPicPr>
        <p:blipFill>
          <a:blip r:embed="rId2"/>
          <a:stretch>
            <a:fillRect/>
          </a:stretch>
        </p:blipFill>
        <p:spPr>
          <a:xfrm>
            <a:off x="64277" y="2239962"/>
            <a:ext cx="9015446" cy="3246438"/>
          </a:xfrm>
          <a:prstGeom prst="rect">
            <a:avLst/>
          </a:prstGeom>
        </p:spPr>
      </p:pic>
    </p:spTree>
    <p:extLst>
      <p:ext uri="{BB962C8B-B14F-4D97-AF65-F5344CB8AC3E}">
        <p14:creationId xmlns:p14="http://schemas.microsoft.com/office/powerpoint/2010/main" val="718225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AF79-1F4A-A04B-968C-1BFCCEEC0E45}"/>
              </a:ext>
            </a:extLst>
          </p:cNvPr>
          <p:cNvSpPr>
            <a:spLocks noGrp="1"/>
          </p:cNvSpPr>
          <p:nvPr>
            <p:ph type="title"/>
          </p:nvPr>
        </p:nvSpPr>
        <p:spPr/>
        <p:txBody>
          <a:bodyPr/>
          <a:lstStyle/>
          <a:p>
            <a:r>
              <a:rPr lang="en-US"/>
              <a:t>Apply layers one by one (4)</a:t>
            </a:r>
          </a:p>
        </p:txBody>
      </p:sp>
      <p:pic>
        <p:nvPicPr>
          <p:cNvPr id="4" name="Content Placeholder 3">
            <a:extLst>
              <a:ext uri="{FF2B5EF4-FFF2-40B4-BE49-F238E27FC236}">
                <a16:creationId xmlns:a16="http://schemas.microsoft.com/office/drawing/2014/main" id="{43E31D97-BA08-5A43-AD6A-6CFED4590600}"/>
              </a:ext>
            </a:extLst>
          </p:cNvPr>
          <p:cNvPicPr>
            <a:picLocks noGrp="1" noChangeAspect="1"/>
          </p:cNvPicPr>
          <p:nvPr>
            <p:ph idx="1"/>
          </p:nvPr>
        </p:nvPicPr>
        <p:blipFill>
          <a:blip r:embed="rId2"/>
          <a:stretch>
            <a:fillRect/>
          </a:stretch>
        </p:blipFill>
        <p:spPr>
          <a:xfrm>
            <a:off x="857339" y="2011362"/>
            <a:ext cx="7429322" cy="3703638"/>
          </a:xfrm>
          <a:prstGeom prst="rect">
            <a:avLst/>
          </a:prstGeom>
        </p:spPr>
      </p:pic>
    </p:spTree>
    <p:extLst>
      <p:ext uri="{BB962C8B-B14F-4D97-AF65-F5344CB8AC3E}">
        <p14:creationId xmlns:p14="http://schemas.microsoft.com/office/powerpoint/2010/main" val="7428399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6F3E-0CD5-4942-BF7E-DDCC6CC5A60D}"/>
              </a:ext>
            </a:extLst>
          </p:cNvPr>
          <p:cNvSpPr>
            <a:spLocks noGrp="1"/>
          </p:cNvSpPr>
          <p:nvPr>
            <p:ph type="title"/>
          </p:nvPr>
        </p:nvSpPr>
        <p:spPr/>
        <p:txBody>
          <a:bodyPr/>
          <a:lstStyle/>
          <a:p>
            <a:r>
              <a:rPr lang="en-US"/>
              <a:t>Apply layers one by one (5)</a:t>
            </a:r>
          </a:p>
        </p:txBody>
      </p:sp>
      <p:pic>
        <p:nvPicPr>
          <p:cNvPr id="4" name="Content Placeholder 3">
            <a:extLst>
              <a:ext uri="{FF2B5EF4-FFF2-40B4-BE49-F238E27FC236}">
                <a16:creationId xmlns:a16="http://schemas.microsoft.com/office/drawing/2014/main" id="{A3FDA622-4E72-8744-9DD9-499917CB33D7}"/>
              </a:ext>
            </a:extLst>
          </p:cNvPr>
          <p:cNvPicPr>
            <a:picLocks noGrp="1" noChangeAspect="1"/>
          </p:cNvPicPr>
          <p:nvPr>
            <p:ph idx="1"/>
          </p:nvPr>
        </p:nvPicPr>
        <p:blipFill>
          <a:blip r:embed="rId2"/>
          <a:stretch>
            <a:fillRect/>
          </a:stretch>
        </p:blipFill>
        <p:spPr>
          <a:xfrm>
            <a:off x="3276600" y="1371600"/>
            <a:ext cx="2590800" cy="2485360"/>
          </a:xfrm>
          <a:prstGeom prst="rect">
            <a:avLst/>
          </a:prstGeom>
        </p:spPr>
      </p:pic>
      <p:pic>
        <p:nvPicPr>
          <p:cNvPr id="5" name="Picture 4">
            <a:extLst>
              <a:ext uri="{FF2B5EF4-FFF2-40B4-BE49-F238E27FC236}">
                <a16:creationId xmlns:a16="http://schemas.microsoft.com/office/drawing/2014/main" id="{A58CC713-C757-374D-893D-6396607FDEE6}"/>
              </a:ext>
            </a:extLst>
          </p:cNvPr>
          <p:cNvPicPr>
            <a:picLocks noChangeAspect="1"/>
          </p:cNvPicPr>
          <p:nvPr/>
        </p:nvPicPr>
        <p:blipFill>
          <a:blip r:embed="rId3"/>
          <a:stretch>
            <a:fillRect/>
          </a:stretch>
        </p:blipFill>
        <p:spPr>
          <a:xfrm>
            <a:off x="1676400" y="4033593"/>
            <a:ext cx="5791200" cy="2503842"/>
          </a:xfrm>
          <a:prstGeom prst="rect">
            <a:avLst/>
          </a:prstGeom>
        </p:spPr>
      </p:pic>
    </p:spTree>
    <p:extLst>
      <p:ext uri="{BB962C8B-B14F-4D97-AF65-F5344CB8AC3E}">
        <p14:creationId xmlns:p14="http://schemas.microsoft.com/office/powerpoint/2010/main" val="727048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F628C-3325-ED4A-B926-FBC9009B2AD2}"/>
              </a:ext>
            </a:extLst>
          </p:cNvPr>
          <p:cNvSpPr>
            <a:spLocks noGrp="1"/>
          </p:cNvSpPr>
          <p:nvPr>
            <p:ph type="title"/>
          </p:nvPr>
        </p:nvSpPr>
        <p:spPr/>
        <p:txBody>
          <a:bodyPr/>
          <a:lstStyle/>
          <a:p>
            <a:r>
              <a:rPr lang="en-US"/>
              <a:t>Online demo</a:t>
            </a:r>
          </a:p>
        </p:txBody>
      </p:sp>
      <p:sp>
        <p:nvSpPr>
          <p:cNvPr id="3" name="Content Placeholder 2">
            <a:extLst>
              <a:ext uri="{FF2B5EF4-FFF2-40B4-BE49-F238E27FC236}">
                <a16:creationId xmlns:a16="http://schemas.microsoft.com/office/drawing/2014/main" id="{7EA7DD71-930E-1E44-9EDC-D3E48A2702AD}"/>
              </a:ext>
            </a:extLst>
          </p:cNvPr>
          <p:cNvSpPr>
            <a:spLocks noGrp="1"/>
          </p:cNvSpPr>
          <p:nvPr>
            <p:ph idx="1"/>
          </p:nvPr>
        </p:nvSpPr>
        <p:spPr/>
        <p:txBody>
          <a:bodyPr/>
          <a:lstStyle/>
          <a:p>
            <a:r>
              <a:rPr lang="en-US"/>
              <a:t>https://cs.stanford.edu/people/karpathy/convnetjs/demo/mnist.html</a:t>
            </a:r>
          </a:p>
        </p:txBody>
      </p:sp>
    </p:spTree>
    <p:extLst>
      <p:ext uri="{BB962C8B-B14F-4D97-AF65-F5344CB8AC3E}">
        <p14:creationId xmlns:p14="http://schemas.microsoft.com/office/powerpoint/2010/main" val="15747487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A81B-27D1-324A-8E2B-FCB95A24D4CC}"/>
              </a:ext>
            </a:extLst>
          </p:cNvPr>
          <p:cNvSpPr>
            <a:spLocks noGrp="1"/>
          </p:cNvSpPr>
          <p:nvPr>
            <p:ph type="title"/>
          </p:nvPr>
        </p:nvSpPr>
        <p:spPr/>
        <p:txBody>
          <a:bodyPr/>
          <a:lstStyle/>
          <a:p>
            <a:r>
              <a:rPr lang="en-US"/>
              <a:t>Let's visualize filters</a:t>
            </a:r>
          </a:p>
        </p:txBody>
      </p:sp>
      <p:sp>
        <p:nvSpPr>
          <p:cNvPr id="3" name="Content Placeholder 2">
            <a:extLst>
              <a:ext uri="{FF2B5EF4-FFF2-40B4-BE49-F238E27FC236}">
                <a16:creationId xmlns:a16="http://schemas.microsoft.com/office/drawing/2014/main" id="{ED7C55F5-05D4-1343-85EA-55F2838DD718}"/>
              </a:ext>
            </a:extLst>
          </p:cNvPr>
          <p:cNvSpPr>
            <a:spLocks noGrp="1"/>
          </p:cNvSpPr>
          <p:nvPr>
            <p:ph idx="1"/>
          </p:nvPr>
        </p:nvSpPr>
        <p:spPr>
          <a:xfrm>
            <a:off x="457200" y="1600201"/>
            <a:ext cx="8229600" cy="609600"/>
          </a:xfrm>
        </p:spPr>
        <p:txBody>
          <a:bodyPr/>
          <a:lstStyle/>
          <a:p>
            <a:r>
              <a:rPr lang="en-US"/>
              <a:t>We can get the weights of the layers</a:t>
            </a:r>
          </a:p>
        </p:txBody>
      </p:sp>
      <p:pic>
        <p:nvPicPr>
          <p:cNvPr id="4" name="Picture 3">
            <a:extLst>
              <a:ext uri="{FF2B5EF4-FFF2-40B4-BE49-F238E27FC236}">
                <a16:creationId xmlns:a16="http://schemas.microsoft.com/office/drawing/2014/main" id="{14E89164-70DC-0B43-90B4-EBE4CA56197B}"/>
              </a:ext>
            </a:extLst>
          </p:cNvPr>
          <p:cNvPicPr>
            <a:picLocks noChangeAspect="1"/>
          </p:cNvPicPr>
          <p:nvPr/>
        </p:nvPicPr>
        <p:blipFill>
          <a:blip r:embed="rId2"/>
          <a:stretch>
            <a:fillRect/>
          </a:stretch>
        </p:blipFill>
        <p:spPr>
          <a:xfrm>
            <a:off x="914400" y="2209800"/>
            <a:ext cx="4648200" cy="1726740"/>
          </a:xfrm>
          <a:prstGeom prst="rect">
            <a:avLst/>
          </a:prstGeom>
        </p:spPr>
      </p:pic>
      <p:pic>
        <p:nvPicPr>
          <p:cNvPr id="5" name="Picture 4">
            <a:extLst>
              <a:ext uri="{FF2B5EF4-FFF2-40B4-BE49-F238E27FC236}">
                <a16:creationId xmlns:a16="http://schemas.microsoft.com/office/drawing/2014/main" id="{C36202AE-10FF-0C4C-8D93-1266FDE453C4}"/>
              </a:ext>
            </a:extLst>
          </p:cNvPr>
          <p:cNvPicPr>
            <a:picLocks noChangeAspect="1"/>
          </p:cNvPicPr>
          <p:nvPr/>
        </p:nvPicPr>
        <p:blipFill>
          <a:blip r:embed="rId3"/>
          <a:stretch>
            <a:fillRect/>
          </a:stretch>
        </p:blipFill>
        <p:spPr>
          <a:xfrm>
            <a:off x="943824" y="4406179"/>
            <a:ext cx="3136900" cy="801542"/>
          </a:xfrm>
          <a:prstGeom prst="rect">
            <a:avLst/>
          </a:prstGeom>
        </p:spPr>
      </p:pic>
      <p:pic>
        <p:nvPicPr>
          <p:cNvPr id="6" name="Picture 5">
            <a:extLst>
              <a:ext uri="{FF2B5EF4-FFF2-40B4-BE49-F238E27FC236}">
                <a16:creationId xmlns:a16="http://schemas.microsoft.com/office/drawing/2014/main" id="{C08663B9-F775-884B-88C8-322E08991910}"/>
              </a:ext>
            </a:extLst>
          </p:cNvPr>
          <p:cNvPicPr>
            <a:picLocks noChangeAspect="1"/>
          </p:cNvPicPr>
          <p:nvPr/>
        </p:nvPicPr>
        <p:blipFill>
          <a:blip r:embed="rId4"/>
          <a:stretch>
            <a:fillRect/>
          </a:stretch>
        </p:blipFill>
        <p:spPr>
          <a:xfrm>
            <a:off x="910001" y="5276660"/>
            <a:ext cx="3771900" cy="901700"/>
          </a:xfrm>
          <a:prstGeom prst="rect">
            <a:avLst/>
          </a:prstGeom>
        </p:spPr>
      </p:pic>
      <p:sp>
        <p:nvSpPr>
          <p:cNvPr id="7" name="Content Placeholder 2">
            <a:extLst>
              <a:ext uri="{FF2B5EF4-FFF2-40B4-BE49-F238E27FC236}">
                <a16:creationId xmlns:a16="http://schemas.microsoft.com/office/drawing/2014/main" id="{DC22E4EB-6DEC-7543-8A57-0BE47A3D750D}"/>
              </a:ext>
            </a:extLst>
          </p:cNvPr>
          <p:cNvSpPr txBox="1">
            <a:spLocks/>
          </p:cNvSpPr>
          <p:nvPr/>
        </p:nvSpPr>
        <p:spPr>
          <a:xfrm>
            <a:off x="457200" y="3791140"/>
            <a:ext cx="82296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One array are the biases</a:t>
            </a:r>
          </a:p>
        </p:txBody>
      </p:sp>
      <p:pic>
        <p:nvPicPr>
          <p:cNvPr id="8" name="Picture 7">
            <a:extLst>
              <a:ext uri="{FF2B5EF4-FFF2-40B4-BE49-F238E27FC236}">
                <a16:creationId xmlns:a16="http://schemas.microsoft.com/office/drawing/2014/main" id="{6ADA2B33-B223-4E47-B2A2-5F35F49D9E36}"/>
              </a:ext>
            </a:extLst>
          </p:cNvPr>
          <p:cNvPicPr>
            <a:picLocks noChangeAspect="1"/>
          </p:cNvPicPr>
          <p:nvPr/>
        </p:nvPicPr>
        <p:blipFill rotWithShape="1">
          <a:blip r:embed="rId5"/>
          <a:srcRect r="57705"/>
          <a:stretch/>
        </p:blipFill>
        <p:spPr>
          <a:xfrm>
            <a:off x="6269986" y="2190632"/>
            <a:ext cx="2416814" cy="3201016"/>
          </a:xfrm>
          <a:prstGeom prst="rect">
            <a:avLst/>
          </a:prstGeom>
        </p:spPr>
      </p:pic>
      <p:pic>
        <p:nvPicPr>
          <p:cNvPr id="9" name="Picture 8">
            <a:extLst>
              <a:ext uri="{FF2B5EF4-FFF2-40B4-BE49-F238E27FC236}">
                <a16:creationId xmlns:a16="http://schemas.microsoft.com/office/drawing/2014/main" id="{6A1090A8-0C68-7B4F-8D3B-5FD0793B4B2C}"/>
              </a:ext>
            </a:extLst>
          </p:cNvPr>
          <p:cNvPicPr>
            <a:picLocks noChangeAspect="1"/>
          </p:cNvPicPr>
          <p:nvPr/>
        </p:nvPicPr>
        <p:blipFill>
          <a:blip r:embed="rId6"/>
          <a:stretch>
            <a:fillRect/>
          </a:stretch>
        </p:blipFill>
        <p:spPr>
          <a:xfrm>
            <a:off x="4329857" y="5957777"/>
            <a:ext cx="2426356" cy="615643"/>
          </a:xfrm>
          <a:prstGeom prst="rect">
            <a:avLst/>
          </a:prstGeom>
        </p:spPr>
      </p:pic>
      <p:cxnSp>
        <p:nvCxnSpPr>
          <p:cNvPr id="11" name="Straight Arrow Connector 10">
            <a:extLst>
              <a:ext uri="{FF2B5EF4-FFF2-40B4-BE49-F238E27FC236}">
                <a16:creationId xmlns:a16="http://schemas.microsoft.com/office/drawing/2014/main" id="{D46FC3BB-67E5-FF45-BAB8-1DC94DB7C820}"/>
              </a:ext>
            </a:extLst>
          </p:cNvPr>
          <p:cNvCxnSpPr>
            <a:cxnSpLocks/>
          </p:cNvCxnSpPr>
          <p:nvPr/>
        </p:nvCxnSpPr>
        <p:spPr>
          <a:xfrm flipV="1">
            <a:off x="5389287" y="5029200"/>
            <a:ext cx="1316313" cy="869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5C3AC63-1FFC-D94E-915A-4A017E048C18}"/>
              </a:ext>
            </a:extLst>
          </p:cNvPr>
          <p:cNvSpPr txBox="1"/>
          <p:nvPr/>
        </p:nvSpPr>
        <p:spPr>
          <a:xfrm>
            <a:off x="5768118" y="5460276"/>
            <a:ext cx="1003736" cy="369332"/>
          </a:xfrm>
          <a:prstGeom prst="rect">
            <a:avLst/>
          </a:prstGeom>
          <a:noFill/>
        </p:spPr>
        <p:txBody>
          <a:bodyPr wrap="none" rtlCol="0">
            <a:spAutoFit/>
          </a:bodyPr>
          <a:lstStyle/>
          <a:p>
            <a:r>
              <a:rPr lang="en-US"/>
              <a:t>32 filters</a:t>
            </a:r>
          </a:p>
        </p:txBody>
      </p:sp>
      <p:cxnSp>
        <p:nvCxnSpPr>
          <p:cNvPr id="16" name="Straight Arrow Connector 15">
            <a:extLst>
              <a:ext uri="{FF2B5EF4-FFF2-40B4-BE49-F238E27FC236}">
                <a16:creationId xmlns:a16="http://schemas.microsoft.com/office/drawing/2014/main" id="{F896685A-5AA2-B34C-A9A7-C0541A785483}"/>
              </a:ext>
            </a:extLst>
          </p:cNvPr>
          <p:cNvCxnSpPr>
            <a:cxnSpLocks/>
          </p:cNvCxnSpPr>
          <p:nvPr/>
        </p:nvCxnSpPr>
        <p:spPr>
          <a:xfrm flipV="1">
            <a:off x="7772400" y="5207721"/>
            <a:ext cx="0" cy="519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2BD3894-A2CB-2C45-9DD4-9C9542B5757D}"/>
              </a:ext>
            </a:extLst>
          </p:cNvPr>
          <p:cNvPicPr>
            <a:picLocks noChangeAspect="1"/>
          </p:cNvPicPr>
          <p:nvPr/>
        </p:nvPicPr>
        <p:blipFill>
          <a:blip r:embed="rId7"/>
          <a:stretch>
            <a:fillRect/>
          </a:stretch>
        </p:blipFill>
        <p:spPr>
          <a:xfrm>
            <a:off x="6895008" y="5936520"/>
            <a:ext cx="2413497" cy="597971"/>
          </a:xfrm>
          <a:prstGeom prst="rect">
            <a:avLst/>
          </a:prstGeom>
        </p:spPr>
      </p:pic>
      <p:sp>
        <p:nvSpPr>
          <p:cNvPr id="21" name="TextBox 20">
            <a:extLst>
              <a:ext uri="{FF2B5EF4-FFF2-40B4-BE49-F238E27FC236}">
                <a16:creationId xmlns:a16="http://schemas.microsoft.com/office/drawing/2014/main" id="{B5067B75-B4E0-654F-A3B4-190BD3F72014}"/>
              </a:ext>
            </a:extLst>
          </p:cNvPr>
          <p:cNvSpPr txBox="1"/>
          <p:nvPr/>
        </p:nvSpPr>
        <p:spPr>
          <a:xfrm>
            <a:off x="7790329" y="5492650"/>
            <a:ext cx="1051891" cy="369332"/>
          </a:xfrm>
          <a:prstGeom prst="rect">
            <a:avLst/>
          </a:prstGeom>
          <a:noFill/>
        </p:spPr>
        <p:txBody>
          <a:bodyPr wrap="none" rtlCol="0">
            <a:spAutoFit/>
          </a:bodyPr>
          <a:lstStyle/>
          <a:p>
            <a:r>
              <a:rPr lang="en-US"/>
              <a:t>32 biases</a:t>
            </a:r>
          </a:p>
        </p:txBody>
      </p:sp>
    </p:spTree>
    <p:extLst>
      <p:ext uri="{BB962C8B-B14F-4D97-AF65-F5344CB8AC3E}">
        <p14:creationId xmlns:p14="http://schemas.microsoft.com/office/powerpoint/2010/main" val="3624875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A81B-27D1-324A-8E2B-FCB95A24D4CC}"/>
              </a:ext>
            </a:extLst>
          </p:cNvPr>
          <p:cNvSpPr>
            <a:spLocks noGrp="1"/>
          </p:cNvSpPr>
          <p:nvPr>
            <p:ph type="title"/>
          </p:nvPr>
        </p:nvSpPr>
        <p:spPr/>
        <p:txBody>
          <a:bodyPr/>
          <a:lstStyle/>
          <a:p>
            <a:r>
              <a:rPr lang="en-US"/>
              <a:t>Let's visualize filters (2)</a:t>
            </a:r>
          </a:p>
        </p:txBody>
      </p:sp>
      <p:sp>
        <p:nvSpPr>
          <p:cNvPr id="3" name="Content Placeholder 2">
            <a:extLst>
              <a:ext uri="{FF2B5EF4-FFF2-40B4-BE49-F238E27FC236}">
                <a16:creationId xmlns:a16="http://schemas.microsoft.com/office/drawing/2014/main" id="{ED7C55F5-05D4-1343-85EA-55F2838DD718}"/>
              </a:ext>
            </a:extLst>
          </p:cNvPr>
          <p:cNvSpPr>
            <a:spLocks noGrp="1"/>
          </p:cNvSpPr>
          <p:nvPr>
            <p:ph idx="1"/>
          </p:nvPr>
        </p:nvSpPr>
        <p:spPr>
          <a:xfrm>
            <a:off x="457200" y="1600201"/>
            <a:ext cx="8229600" cy="609600"/>
          </a:xfrm>
        </p:spPr>
        <p:txBody>
          <a:bodyPr/>
          <a:lstStyle/>
          <a:p>
            <a:r>
              <a:rPr lang="en-US"/>
              <a:t>We can get the weights of the layers</a:t>
            </a:r>
          </a:p>
        </p:txBody>
      </p:sp>
      <p:pic>
        <p:nvPicPr>
          <p:cNvPr id="22" name="Picture 21">
            <a:extLst>
              <a:ext uri="{FF2B5EF4-FFF2-40B4-BE49-F238E27FC236}">
                <a16:creationId xmlns:a16="http://schemas.microsoft.com/office/drawing/2014/main" id="{D4EB7995-C244-1342-A4C0-1778DBB8E963}"/>
              </a:ext>
            </a:extLst>
          </p:cNvPr>
          <p:cNvPicPr>
            <a:picLocks noChangeAspect="1"/>
          </p:cNvPicPr>
          <p:nvPr/>
        </p:nvPicPr>
        <p:blipFill>
          <a:blip r:embed="rId2"/>
          <a:stretch>
            <a:fillRect/>
          </a:stretch>
        </p:blipFill>
        <p:spPr>
          <a:xfrm>
            <a:off x="4114800" y="2133600"/>
            <a:ext cx="3962400" cy="829169"/>
          </a:xfrm>
          <a:prstGeom prst="rect">
            <a:avLst/>
          </a:prstGeom>
        </p:spPr>
      </p:pic>
      <p:pic>
        <p:nvPicPr>
          <p:cNvPr id="23" name="Picture 22">
            <a:extLst>
              <a:ext uri="{FF2B5EF4-FFF2-40B4-BE49-F238E27FC236}">
                <a16:creationId xmlns:a16="http://schemas.microsoft.com/office/drawing/2014/main" id="{C56C34E0-3CD7-674E-B423-FEBEA9A00BB3}"/>
              </a:ext>
            </a:extLst>
          </p:cNvPr>
          <p:cNvPicPr>
            <a:picLocks noChangeAspect="1"/>
          </p:cNvPicPr>
          <p:nvPr/>
        </p:nvPicPr>
        <p:blipFill>
          <a:blip r:embed="rId3"/>
          <a:stretch>
            <a:fillRect/>
          </a:stretch>
        </p:blipFill>
        <p:spPr>
          <a:xfrm>
            <a:off x="946842" y="2133600"/>
            <a:ext cx="3003174" cy="762000"/>
          </a:xfrm>
          <a:prstGeom prst="rect">
            <a:avLst/>
          </a:prstGeom>
        </p:spPr>
      </p:pic>
      <p:pic>
        <p:nvPicPr>
          <p:cNvPr id="24" name="Picture 23">
            <a:extLst>
              <a:ext uri="{FF2B5EF4-FFF2-40B4-BE49-F238E27FC236}">
                <a16:creationId xmlns:a16="http://schemas.microsoft.com/office/drawing/2014/main" id="{FC3B7369-11A6-164D-9288-72F53628A6BE}"/>
              </a:ext>
            </a:extLst>
          </p:cNvPr>
          <p:cNvPicPr>
            <a:picLocks noChangeAspect="1"/>
          </p:cNvPicPr>
          <p:nvPr/>
        </p:nvPicPr>
        <p:blipFill>
          <a:blip r:embed="rId4"/>
          <a:stretch>
            <a:fillRect/>
          </a:stretch>
        </p:blipFill>
        <p:spPr>
          <a:xfrm>
            <a:off x="964194" y="3124200"/>
            <a:ext cx="3383331" cy="3505200"/>
          </a:xfrm>
          <a:prstGeom prst="rect">
            <a:avLst/>
          </a:prstGeom>
        </p:spPr>
      </p:pic>
    </p:spTree>
    <p:extLst>
      <p:ext uri="{BB962C8B-B14F-4D97-AF65-F5344CB8AC3E}">
        <p14:creationId xmlns:p14="http://schemas.microsoft.com/office/powerpoint/2010/main" val="3813932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Sharing</a:t>
            </a:r>
          </a:p>
        </p:txBody>
      </p:sp>
      <p:sp>
        <p:nvSpPr>
          <p:cNvPr id="3" name="Content Placeholder 2"/>
          <p:cNvSpPr>
            <a:spLocks noGrp="1"/>
          </p:cNvSpPr>
          <p:nvPr>
            <p:ph idx="1"/>
          </p:nvPr>
        </p:nvSpPr>
        <p:spPr>
          <a:xfrm>
            <a:off x="152400" y="1219200"/>
            <a:ext cx="4632960" cy="4525963"/>
          </a:xfrm>
        </p:spPr>
        <p:txBody>
          <a:bodyPr vert="horz" lIns="91440" tIns="45720" rIns="91440" bIns="45720" rtlCol="0">
            <a:noAutofit/>
          </a:bodyPr>
          <a:lstStyle/>
          <a:p>
            <a:r>
              <a:rPr lang="en-US" sz="2000" dirty="0"/>
              <a:t>We can imagined sweeping our neuron over the input image, performing exactly the same operation at every pixel. </a:t>
            </a:r>
          </a:p>
          <a:p>
            <a:endParaRPr lang="en-US" sz="2000" dirty="0"/>
          </a:p>
          <a:p>
            <a:r>
              <a:rPr lang="en-US" sz="2000" dirty="0"/>
              <a:t>If we want to go faster, we can create a huge grid of identical neurons and apply them to all the pixels simultaneously. This lets us save on memory. </a:t>
            </a:r>
          </a:p>
          <a:p>
            <a:endParaRPr lang="en-US" sz="2000" dirty="0"/>
          </a:p>
        </p:txBody>
      </p:sp>
      <p:pic>
        <p:nvPicPr>
          <p:cNvPr id="4" name="Picture 3"/>
          <p:cNvPicPr>
            <a:picLocks noChangeAspect="1"/>
          </p:cNvPicPr>
          <p:nvPr/>
        </p:nvPicPr>
        <p:blipFill>
          <a:blip r:embed="rId3"/>
          <a:stretch>
            <a:fillRect/>
          </a:stretch>
        </p:blipFill>
        <p:spPr>
          <a:xfrm>
            <a:off x="4626760" y="1600200"/>
            <a:ext cx="4524964" cy="2558699"/>
          </a:xfrm>
          <a:prstGeom prst="rect">
            <a:avLst/>
          </a:prstGeom>
        </p:spPr>
      </p:pic>
      <p:sp>
        <p:nvSpPr>
          <p:cNvPr id="5" name="Rectangle 4"/>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sp>
        <p:nvSpPr>
          <p:cNvPr id="6" name="Rectangle 5"/>
          <p:cNvSpPr/>
          <p:nvPr/>
        </p:nvSpPr>
        <p:spPr>
          <a:xfrm>
            <a:off x="152400" y="5008938"/>
            <a:ext cx="8364415" cy="1015663"/>
          </a:xfrm>
          <a:prstGeom prst="rect">
            <a:avLst/>
          </a:prstGeom>
        </p:spPr>
        <p:txBody>
          <a:bodyPr wrap="square">
            <a:spAutoFit/>
          </a:bodyPr>
          <a:lstStyle/>
          <a:p>
            <a:pPr marL="342900" indent="-342900">
              <a:buFont typeface="Arial" panose="020B0604020202020204" pitchFamily="34" charset="0"/>
              <a:buChar char="•"/>
            </a:pPr>
            <a:r>
              <a:rPr lang="en-US" sz="2000" dirty="0"/>
              <a:t>In our yellow detector example, weight sharing also makes it easy to change the color we’re detecting. Rather than change the weights in thousands of neurons (or more), we just change the one set in the shared memory.</a:t>
            </a:r>
          </a:p>
        </p:txBody>
      </p:sp>
    </p:spTree>
    <p:extLst>
      <p:ext uri="{BB962C8B-B14F-4D97-AF65-F5344CB8AC3E}">
        <p14:creationId xmlns:p14="http://schemas.microsoft.com/office/powerpoint/2010/main" val="1105441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Convolution Layers</a:t>
            </a:r>
            <a:endParaRPr lang="en-US" dirty="0"/>
          </a:p>
        </p:txBody>
      </p:sp>
      <p:sp>
        <p:nvSpPr>
          <p:cNvPr id="4" name="Content Placeholder 2"/>
          <p:cNvSpPr>
            <a:spLocks noGrp="1"/>
          </p:cNvSpPr>
          <p:nvPr>
            <p:ph idx="1"/>
          </p:nvPr>
        </p:nvSpPr>
        <p:spPr>
          <a:xfrm>
            <a:off x="152400" y="1600200"/>
            <a:ext cx="8229600" cy="4876800"/>
          </a:xfrm>
        </p:spPr>
        <p:txBody>
          <a:bodyPr>
            <a:normAutofit fontScale="92500" lnSpcReduction="10000"/>
          </a:bodyPr>
          <a:lstStyle/>
          <a:p>
            <a:r>
              <a:rPr lang="en-US" dirty="0"/>
              <a:t>A convolution layer is simply a bunch of filters gathered together. They’re applied independently to the input tensor, and their outputs are combined to create a new output tensor.</a:t>
            </a:r>
          </a:p>
          <a:p>
            <a:endParaRPr lang="en-US" dirty="0"/>
          </a:p>
          <a:p>
            <a:r>
              <a:rPr lang="en-US" dirty="0"/>
              <a:t>When we create a convolution layer in code, we typically tell our library how many filters we want, what their footprint should be, and other optional details like whether we want to use padding and what activation function we want to use—the library takes care of all the rest.</a:t>
            </a:r>
          </a:p>
        </p:txBody>
      </p:sp>
      <p:sp>
        <p:nvSpPr>
          <p:cNvPr id="5" name="Rectangle 4"/>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spTree>
    <p:extLst>
      <p:ext uri="{BB962C8B-B14F-4D97-AF65-F5344CB8AC3E}">
        <p14:creationId xmlns:p14="http://schemas.microsoft.com/office/powerpoint/2010/main" val="390061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Larger Filters</a:t>
            </a:r>
            <a:endParaRPr lang="en-US" dirty="0"/>
          </a:p>
        </p:txBody>
      </p:sp>
      <p:sp>
        <p:nvSpPr>
          <p:cNvPr id="3" name="Content Placeholder 2"/>
          <p:cNvSpPr>
            <a:spLocks noGrp="1"/>
          </p:cNvSpPr>
          <p:nvPr>
            <p:ph idx="1"/>
          </p:nvPr>
        </p:nvSpPr>
        <p:spPr>
          <a:xfrm>
            <a:off x="151504" y="1166321"/>
            <a:ext cx="4496696" cy="4525963"/>
          </a:xfrm>
        </p:spPr>
        <p:txBody>
          <a:bodyPr vert="horz" lIns="91440" tIns="45720" rIns="91440" bIns="45720" rtlCol="0">
            <a:noAutofit/>
          </a:bodyPr>
          <a:lstStyle/>
          <a:p>
            <a:r>
              <a:rPr lang="en-US" sz="2000" dirty="0"/>
              <a:t>In many situations, it’s also useful to look at the pixels near the one we’re processing. </a:t>
            </a:r>
          </a:p>
          <a:p>
            <a:endParaRPr lang="en-US" sz="2000" dirty="0"/>
          </a:p>
          <a:p>
            <a:r>
              <a:rPr lang="en-US" sz="2000" dirty="0"/>
              <a:t>Usually we consider a pixel’s eight immediate neighbors. That is, we use the values in a little three by three box that’s centered on the pixel. The shape of the pixels that form a neuron’s input in this scheme is called that neuron’s </a:t>
            </a:r>
            <a:r>
              <a:rPr lang="en-US" sz="2000" i="1" dirty="0"/>
              <a:t>footprint. </a:t>
            </a:r>
          </a:p>
          <a:p>
            <a:endParaRPr lang="en-US" sz="2000" dirty="0"/>
          </a:p>
        </p:txBody>
      </p:sp>
      <p:sp>
        <p:nvSpPr>
          <p:cNvPr id="5" name="Rectangle 4"/>
          <p:cNvSpPr/>
          <p:nvPr/>
        </p:nvSpPr>
        <p:spPr>
          <a:xfrm>
            <a:off x="5046785" y="6462451"/>
            <a:ext cx="4114800" cy="246221"/>
          </a:xfrm>
          <a:prstGeom prst="rect">
            <a:avLst/>
          </a:prstGeom>
        </p:spPr>
        <p:txBody>
          <a:bodyPr wrap="square">
            <a:spAutoFit/>
          </a:bodyPr>
          <a:lstStyle/>
          <a:p>
            <a:r>
              <a:rPr lang="en-US" sz="1000" dirty="0">
                <a:latin typeface="ArialMT"/>
              </a:rPr>
              <a:t>Deep Learning: A Visual Approach © 2021 by Andrew Glassner</a:t>
            </a:r>
            <a:endParaRPr lang="en-US" sz="1000" dirty="0"/>
          </a:p>
        </p:txBody>
      </p:sp>
      <p:pic>
        <p:nvPicPr>
          <p:cNvPr id="6" name="Picture 5"/>
          <p:cNvPicPr>
            <a:picLocks noChangeAspect="1"/>
          </p:cNvPicPr>
          <p:nvPr/>
        </p:nvPicPr>
        <p:blipFill>
          <a:blip r:embed="rId3"/>
          <a:stretch>
            <a:fillRect/>
          </a:stretch>
        </p:blipFill>
        <p:spPr>
          <a:xfrm>
            <a:off x="4548554" y="1892445"/>
            <a:ext cx="4166594" cy="2667000"/>
          </a:xfrm>
          <a:prstGeom prst="rect">
            <a:avLst/>
          </a:prstGeom>
        </p:spPr>
      </p:pic>
      <p:sp>
        <p:nvSpPr>
          <p:cNvPr id="4" name="Rectangle 3"/>
          <p:cNvSpPr/>
          <p:nvPr/>
        </p:nvSpPr>
        <p:spPr>
          <a:xfrm>
            <a:off x="151504" y="5056084"/>
            <a:ext cx="8769758" cy="1323439"/>
          </a:xfrm>
          <a:prstGeom prst="rect">
            <a:avLst/>
          </a:prstGeom>
        </p:spPr>
        <p:txBody>
          <a:bodyPr wrap="square">
            <a:spAutoFit/>
          </a:bodyPr>
          <a:lstStyle/>
          <a:p>
            <a:pPr marL="285750" indent="-285750">
              <a:buFont typeface="Arial" panose="020B0604020202020204" pitchFamily="34" charset="0"/>
              <a:buChar char="•"/>
            </a:pPr>
            <a:r>
              <a:rPr lang="en-US" sz="2000" dirty="0"/>
              <a:t>For each input pixel, we imagine centering the three by three grid of weights over each pixel, applying the neuron, and creating a single output value. We say that the pixel we’re centering the filter over is the </a:t>
            </a:r>
            <a:r>
              <a:rPr lang="en-US" sz="2000" i="1" dirty="0"/>
              <a:t>anchor</a:t>
            </a:r>
            <a:r>
              <a:rPr lang="en-US" sz="2000" dirty="0"/>
              <a:t> (or the reference point or zero point).</a:t>
            </a:r>
          </a:p>
        </p:txBody>
      </p:sp>
    </p:spTree>
    <p:extLst>
      <p:ext uri="{BB962C8B-B14F-4D97-AF65-F5344CB8AC3E}">
        <p14:creationId xmlns:p14="http://schemas.microsoft.com/office/powerpoint/2010/main" val="3634887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481DE1BD1AF764A8CECBD89F6453A1D" ma:contentTypeVersion="9" ma:contentTypeDescription="Create a new document." ma:contentTypeScope="" ma:versionID="a4707a794229cfab4d80e2d41f1a3330">
  <xsd:schema xmlns:xsd="http://www.w3.org/2001/XMLSchema" xmlns:xs="http://www.w3.org/2001/XMLSchema" xmlns:p="http://schemas.microsoft.com/office/2006/metadata/properties" xmlns:ns3="549ee5c3-5221-4b35-8392-cb2435dc6ff4" targetNamespace="http://schemas.microsoft.com/office/2006/metadata/properties" ma:root="true" ma:fieldsID="c5d1389a447a3509d25c9aa5ab3d86b3" ns3:_="">
    <xsd:import namespace="549ee5c3-5221-4b35-8392-cb2435dc6ff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ee5c3-5221-4b35-8392-cb2435dc6f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163AB1-076F-43F8-91C9-C2E5B28BB335}">
  <ds:schemaRefs>
    <ds:schemaRef ds:uri="http://schemas.microsoft.com/sharepoint/v3/contenttype/forms"/>
  </ds:schemaRefs>
</ds:datastoreItem>
</file>

<file path=customXml/itemProps2.xml><?xml version="1.0" encoding="utf-8"?>
<ds:datastoreItem xmlns:ds="http://schemas.openxmlformats.org/officeDocument/2006/customXml" ds:itemID="{5C621171-5301-482B-B993-80F654819E29}">
  <ds:schemaRefs>
    <ds:schemaRef ds:uri="http://schemas.microsoft.com/office/infopath/2007/PartnerControls"/>
    <ds:schemaRef ds:uri="http://purl.org/dc/elements/1.1/"/>
    <ds:schemaRef ds:uri="http://schemas.microsoft.com/office/2006/metadata/properties"/>
    <ds:schemaRef ds:uri="549ee5c3-5221-4b35-8392-cb2435dc6ff4"/>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3.xml><?xml version="1.0" encoding="utf-8"?>
<ds:datastoreItem xmlns:ds="http://schemas.openxmlformats.org/officeDocument/2006/customXml" ds:itemID="{F65CD719-395E-4463-A302-9F33D8DF3C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9ee5c3-5221-4b35-8392-cb2435dc6f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47771</TotalTime>
  <Words>2876</Words>
  <Application>Microsoft Macintosh PowerPoint</Application>
  <PresentationFormat>On-screen Show (4:3)</PresentationFormat>
  <Paragraphs>437</Paragraphs>
  <Slides>66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ArialMT</vt:lpstr>
      <vt:lpstr>Calibri</vt:lpstr>
      <vt:lpstr>Charter</vt:lpstr>
      <vt:lpstr>Franklin Gothic Medium</vt:lpstr>
      <vt:lpstr>FuturaStd-BookOblique</vt:lpstr>
      <vt:lpstr>NewBaskervilleStd-Italic</vt:lpstr>
      <vt:lpstr>NewBaskervilleStd-Roman</vt:lpstr>
      <vt:lpstr>Office Theme</vt:lpstr>
      <vt:lpstr>Convolutional Neural Network Fundamentals</vt:lpstr>
      <vt:lpstr>Contents</vt:lpstr>
      <vt:lpstr>CONVOLUTIONAL NEURAL NETWORKS</vt:lpstr>
      <vt:lpstr>CONVOLUTIONAL NEURAL NETWORKS</vt:lpstr>
      <vt:lpstr>Introducing Convolution</vt:lpstr>
      <vt:lpstr>Detecting Colors</vt:lpstr>
      <vt:lpstr>Weight Sharing</vt:lpstr>
      <vt:lpstr>Convolution Layers</vt:lpstr>
      <vt:lpstr>Larger Filters</vt:lpstr>
      <vt:lpstr>Larger Filters</vt:lpstr>
      <vt:lpstr>Padding</vt:lpstr>
      <vt:lpstr>Padding</vt:lpstr>
      <vt:lpstr>Convolution layer</vt:lpstr>
      <vt:lpstr>Convolution layer (2)</vt:lpstr>
      <vt:lpstr>Convolution layer: parameter sharing</vt:lpstr>
      <vt:lpstr>Convolution layer: parameter sharing (2)</vt:lpstr>
      <vt:lpstr>Convolution layer: parameter sharing (3)</vt:lpstr>
      <vt:lpstr>Convolution layer: parameter sharing (4)</vt:lpstr>
      <vt:lpstr>Convolution layer: parameter sharing (5)</vt:lpstr>
      <vt:lpstr>Striding</vt:lpstr>
      <vt:lpstr>Striding</vt:lpstr>
      <vt:lpstr>Striding</vt:lpstr>
      <vt:lpstr>Convolution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Multidimensional Convolution</vt:lpstr>
      <vt:lpstr>Multidimensional Convolution</vt:lpstr>
      <vt:lpstr>Multidimensional Convolution</vt:lpstr>
      <vt:lpstr>Convolution layer: strides and padding</vt:lpstr>
      <vt:lpstr>Convolution layer: strides and padding (2)</vt:lpstr>
      <vt:lpstr>Pooling</vt:lpstr>
      <vt:lpstr>Pooling</vt:lpstr>
      <vt:lpstr>Pooling</vt:lpstr>
      <vt:lpstr>Pooling (2)</vt:lpstr>
      <vt:lpstr>Upsizing</vt:lpstr>
      <vt:lpstr>Convolution layer: sizes</vt:lpstr>
      <vt:lpstr>Pooling layer: sizes</vt:lpstr>
      <vt:lpstr>Building a Simple MNIST Convnet</vt:lpstr>
      <vt:lpstr>Building a Simple MNIST Convnet</vt:lpstr>
      <vt:lpstr>Building a Simple MNIST Convnet</vt:lpstr>
      <vt:lpstr>Building a Simple MNIST Convnet</vt:lpstr>
      <vt:lpstr>Building a Simple MNIST Convnet</vt:lpstr>
      <vt:lpstr>Building a Simple MNIST Convnet</vt:lpstr>
      <vt:lpstr>Compare against a multi-layer perceptron</vt:lpstr>
      <vt:lpstr>Filter hierarchy</vt:lpstr>
      <vt:lpstr>Example for detecting face mask</vt:lpstr>
      <vt:lpstr>Example for detecting a face mask (2)</vt:lpstr>
      <vt:lpstr>Example for detecting face mask (3)</vt:lpstr>
      <vt:lpstr>Detecting impect features (multiple filters)</vt:lpstr>
      <vt:lpstr>Creating a hierarchy of filters</vt:lpstr>
      <vt:lpstr>Multi-layer CNN</vt:lpstr>
      <vt:lpstr>Apply layers one by one</vt:lpstr>
      <vt:lpstr>Apply layers one by one</vt:lpstr>
      <vt:lpstr>Apply layers one by one (3)</vt:lpstr>
      <vt:lpstr>Apply layers one by one (4)</vt:lpstr>
      <vt:lpstr>Apply layers one by one (5)</vt:lpstr>
      <vt:lpstr>Online demo</vt:lpstr>
      <vt:lpstr>Let's visualize filters</vt:lpstr>
      <vt:lpstr>Let's visualize filters (2)</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Peggy M Brown</dc:creator>
  <cp:lastModifiedBy>Daniel E. Acuna</cp:lastModifiedBy>
  <cp:revision>538</cp:revision>
  <cp:lastPrinted>2019-12-05T13:26:22Z</cp:lastPrinted>
  <dcterms:created xsi:type="dcterms:W3CDTF">2013-01-23T22:13:02Z</dcterms:created>
  <dcterms:modified xsi:type="dcterms:W3CDTF">2022-10-04T16:43:45Z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0x0101002481DE1BD1AF764A8CECBD89F6453A1D</vt:lpwstr>
  </property>
</Properties>
</file>